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7" r:id="rId5"/>
    <p:sldId id="272" r:id="rId6"/>
    <p:sldId id="273" r:id="rId7"/>
    <p:sldId id="268" r:id="rId8"/>
    <p:sldId id="270" r:id="rId9"/>
    <p:sldId id="271" r:id="rId10"/>
    <p:sldId id="276" r:id="rId11"/>
    <p:sldId id="274" r:id="rId12"/>
    <p:sldId id="275" r:id="rId13"/>
    <p:sldId id="277" r:id="rId14"/>
    <p:sldId id="269" r:id="rId15"/>
    <p:sldId id="279" r:id="rId16"/>
    <p:sldId id="280" r:id="rId17"/>
    <p:sldId id="281" r:id="rId18"/>
    <p:sldId id="282" r:id="rId19"/>
    <p:sldId id="283" r:id="rId20"/>
    <p:sldId id="278" r:id="rId21"/>
    <p:sldId id="260" r:id="rId22"/>
    <p:sldId id="261" r:id="rId23"/>
    <p:sldId id="284" r:id="rId24"/>
    <p:sldId id="285" r:id="rId25"/>
    <p:sldId id="286" r:id="rId26"/>
    <p:sldId id="262" r:id="rId27"/>
    <p:sldId id="291" r:id="rId28"/>
    <p:sldId id="288" r:id="rId29"/>
    <p:sldId id="289" r:id="rId30"/>
    <p:sldId id="29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07" autoAdjust="0"/>
  </p:normalViewPr>
  <p:slideViewPr>
    <p:cSldViewPr>
      <p:cViewPr varScale="1">
        <p:scale>
          <a:sx n="119" d="100"/>
          <a:sy n="119" d="100"/>
        </p:scale>
        <p:origin x="232" y="44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4/3/18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4/3/18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4/3/18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akovazat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18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21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2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11" Type="http://schemas.openxmlformats.org/officeDocument/2006/relationships/image" Target="../media/image19.tiff"/><Relationship Id="rId5" Type="http://schemas.openxmlformats.org/officeDocument/2006/relationships/image" Target="../media/image11.tiff"/><Relationship Id="rId15" Type="http://schemas.openxmlformats.org/officeDocument/2006/relationships/image" Target="../media/image23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Relationship Id="rId1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21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20.tiff"/><Relationship Id="rId2" Type="http://schemas.openxmlformats.org/officeDocument/2006/relationships/image" Target="../media/image8.tiff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11" Type="http://schemas.openxmlformats.org/officeDocument/2006/relationships/image" Target="../media/image19.tiff"/><Relationship Id="rId5" Type="http://schemas.openxmlformats.org/officeDocument/2006/relationships/image" Target="../media/image11.tiff"/><Relationship Id="rId15" Type="http://schemas.openxmlformats.org/officeDocument/2006/relationships/image" Target="../media/image23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Relationship Id="rId14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21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20.tiff"/><Relationship Id="rId2" Type="http://schemas.openxmlformats.org/officeDocument/2006/relationships/image" Target="../media/image8.tiff"/><Relationship Id="rId16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11" Type="http://schemas.openxmlformats.org/officeDocument/2006/relationships/image" Target="../media/image19.tiff"/><Relationship Id="rId5" Type="http://schemas.openxmlformats.org/officeDocument/2006/relationships/image" Target="../media/image11.tiff"/><Relationship Id="rId15" Type="http://schemas.openxmlformats.org/officeDocument/2006/relationships/image" Target="../media/image23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Relationship Id="rId14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yaakovazat@gmail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4663" y="1052736"/>
            <a:ext cx="9144000" cy="2088232"/>
          </a:xfrm>
        </p:spPr>
        <p:txBody>
          <a:bodyPr/>
          <a:lstStyle/>
          <a:p>
            <a:pPr lvl="0" algn="ctr"/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Распознавание</a:t>
            </a:r>
            <a:r>
              <a:rPr lang="kk-KZ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</a:t>
            </a:r>
            <a:r>
              <a:rPr lang="kk-KZ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Алгоритм </a:t>
            </a:r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кластеризации</a:t>
            </a:r>
            <a:r>
              <a:rPr lang="kk-KZ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Алгоритмы </a:t>
            </a:r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максимального</a:t>
            </a:r>
            <a:r>
              <a:rPr lang="kk-KZ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минимального</a:t>
            </a:r>
            <a:r>
              <a:rPr lang="kk-KZ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расстояния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7B55F0-C6BC-594B-B91F-F406BDB2C27F}"/>
              </a:ext>
            </a:extLst>
          </p:cNvPr>
          <p:cNvSpPr/>
          <p:nvPr/>
        </p:nvSpPr>
        <p:spPr>
          <a:xfrm>
            <a:off x="2702992" y="3356992"/>
            <a:ext cx="6827342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zh-Hans" sz="2400" dirty="0">
                <a:latin typeface="+mj-ea"/>
                <a:ea typeface="+mj-ea"/>
              </a:rPr>
              <a:t>Yaakov</a:t>
            </a:r>
            <a:r>
              <a:rPr lang="zh-Hans" altLang="en-US" sz="2400" dirty="0">
                <a:latin typeface="+mj-ea"/>
                <a:ea typeface="+mj-ea"/>
              </a:rPr>
              <a:t> </a:t>
            </a:r>
            <a:r>
              <a:rPr lang="en-US" altLang="zh-Hans" sz="2400" dirty="0" err="1">
                <a:latin typeface="+mj-ea"/>
                <a:ea typeface="+mj-ea"/>
              </a:rPr>
              <a:t>Azat</a:t>
            </a:r>
            <a:endParaRPr lang="en-US" altLang="zh-Hans" sz="2400" dirty="0">
              <a:latin typeface="+mj-ea"/>
              <a:ea typeface="+mj-ea"/>
            </a:endParaRPr>
          </a:p>
          <a:p>
            <a:pPr algn="ctr">
              <a:spcBef>
                <a:spcPts val="200"/>
              </a:spcBef>
            </a:pPr>
            <a:r>
              <a:rPr lang="en-US" altLang="zh-Hans" sz="2400" dirty="0">
                <a:latin typeface="+mj-ea"/>
                <a:ea typeface="+mj-ea"/>
              </a:rPr>
              <a:t>Computing Engineering and Software Engineering</a:t>
            </a:r>
          </a:p>
          <a:p>
            <a:pPr algn="ctr">
              <a:spcBef>
                <a:spcPts val="200"/>
              </a:spcBef>
            </a:pPr>
            <a:r>
              <a:rPr lang="en-US" altLang="zh-Hans" sz="2400" dirty="0">
                <a:latin typeface="+mj-ea"/>
                <a:ea typeface="+mj-ea"/>
              </a:rPr>
              <a:t>Al-</a:t>
            </a:r>
            <a:r>
              <a:rPr lang="en-US" altLang="zh-Hans" sz="2400" dirty="0" err="1">
                <a:latin typeface="+mj-ea"/>
                <a:ea typeface="+mj-ea"/>
              </a:rPr>
              <a:t>Farabi</a:t>
            </a:r>
            <a:r>
              <a:rPr lang="en-US" altLang="zh-Hans" sz="2400" dirty="0">
                <a:latin typeface="+mj-ea"/>
                <a:ea typeface="+mj-ea"/>
              </a:rPr>
              <a:t> Kazakh National University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1853438-2E42-7247-BA21-761675413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664" y="4838995"/>
            <a:ext cx="9143999" cy="1066800"/>
          </a:xfrm>
        </p:spPr>
        <p:txBody>
          <a:bodyPr>
            <a:normAutofit lnSpcReduction="10000"/>
          </a:bodyPr>
          <a:lstStyle/>
          <a:p>
            <a:pPr algn="ctr">
              <a:spcBef>
                <a:spcPts val="200"/>
              </a:spcBef>
            </a:pPr>
            <a:r>
              <a:rPr lang="en-US" altLang="zh-Hans" dirty="0" err="1"/>
              <a:t>yaakovazat.com</a:t>
            </a:r>
            <a:endParaRPr lang="en-US" altLang="zh-Hans" dirty="0"/>
          </a:p>
          <a:p>
            <a:pPr algn="ctr">
              <a:spcBef>
                <a:spcPts val="200"/>
              </a:spcBef>
            </a:pPr>
            <a:r>
              <a:rPr lang="en-US" altLang="zh-Hans" dirty="0">
                <a:hlinkClick r:id="rId2"/>
              </a:rPr>
              <a:t>yaakovazat@gmail.com</a:t>
            </a:r>
            <a:endParaRPr lang="en-US" altLang="zh-Hans" dirty="0"/>
          </a:p>
          <a:p>
            <a:pPr algn="ctr">
              <a:spcBef>
                <a:spcPts val="200"/>
              </a:spcBef>
            </a:pPr>
            <a:r>
              <a:rPr lang="en-US" dirty="0" err="1"/>
              <a:t>Github:http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yaakovazat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2. </a:t>
            </a:r>
            <a:r>
              <a:rPr lang="kk-KZ" altLang="ja-JP" dirty="0" err="1"/>
              <a:t>Шаги</a:t>
            </a:r>
            <a:r>
              <a:rPr lang="kk-KZ" altLang="ja-JP" dirty="0"/>
              <a:t> </a:t>
            </a:r>
            <a:r>
              <a:rPr lang="kk-KZ" altLang="ja-JP" dirty="0" err="1"/>
              <a:t>реализации</a:t>
            </a:r>
            <a:r>
              <a:rPr lang="kk-KZ" altLang="ja-JP" dirty="0"/>
              <a:t> </a:t>
            </a:r>
            <a:r>
              <a:rPr lang="kk-KZ" altLang="ja-JP" dirty="0" err="1"/>
              <a:t>алгоритма</a:t>
            </a:r>
            <a:br>
              <a:rPr lang="en-US" altLang="ja-JP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932E-3BC6-7942-8415-5F2868A1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628" y="476672"/>
            <a:ext cx="9143998" cy="1020762"/>
          </a:xfrm>
        </p:spPr>
        <p:txBody>
          <a:bodyPr>
            <a:noAutofit/>
          </a:bodyPr>
          <a:lstStyle/>
          <a:p>
            <a:r>
              <a:rPr lang="kk-KZ" altLang="zh-Hans" sz="2400" dirty="0"/>
              <a:t>2.1. </a:t>
            </a:r>
            <a:r>
              <a:rPr lang="kk-KZ" altLang="zh-Hans" sz="2400" dirty="0" err="1"/>
              <a:t>Шаги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алгоритма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максимальной</a:t>
            </a:r>
            <a:r>
              <a:rPr lang="kk-KZ" altLang="zh-Hans" sz="2400" dirty="0"/>
              <a:t> и </a:t>
            </a:r>
            <a:r>
              <a:rPr lang="kk-KZ" altLang="zh-Hans" sz="2400" dirty="0" err="1"/>
              <a:t>минимальной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дистанционной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кластеризации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заключаются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в</a:t>
            </a:r>
            <a:r>
              <a:rPr lang="kk-KZ" altLang="zh-Hans" sz="2400" dirty="0"/>
              <a:t> </a:t>
            </a:r>
            <a:r>
              <a:rPr lang="kk-KZ" altLang="zh-Hans" sz="2400" dirty="0" err="1"/>
              <a:t>следующем</a:t>
            </a:r>
            <a:r>
              <a:rPr lang="kk-KZ" altLang="zh-Hans" sz="2400" dirty="0"/>
              <a:t>: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D5B234-6CA1-7E40-AA43-F68BD438B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3628" y="1905000"/>
            <a:ext cx="10567448" cy="4267200"/>
          </a:xfrm>
        </p:spPr>
        <p:txBody>
          <a:bodyPr/>
          <a:lstStyle/>
          <a:p>
            <a:r>
              <a:rPr lang="kk-KZ" dirty="0"/>
              <a:t>(1) </a:t>
            </a:r>
            <a:r>
              <a:rPr lang="kk-KZ" dirty="0" err="1"/>
              <a:t>Для</a:t>
            </a:r>
            <a:r>
              <a:rPr lang="kk-KZ" dirty="0"/>
              <a:t> </a:t>
            </a:r>
            <a:r>
              <a:rPr lang="kk-KZ" dirty="0" err="1"/>
              <a:t>данного</a:t>
            </a:r>
            <a:r>
              <a:rPr lang="kk-KZ" dirty="0"/>
              <a:t> </a:t>
            </a:r>
            <a:r>
              <a:rPr lang="el-GR" dirty="0"/>
              <a:t>θ, 0 &lt;θ &lt;1 </a:t>
            </a:r>
            <a:r>
              <a:rPr lang="kk-KZ" dirty="0"/>
              <a:t>и </a:t>
            </a:r>
            <a:r>
              <a:rPr lang="kk-KZ" dirty="0" err="1"/>
              <a:t>возьмем</a:t>
            </a:r>
            <a:r>
              <a:rPr lang="kk-KZ" dirty="0"/>
              <a:t> </a:t>
            </a:r>
            <a:r>
              <a:rPr lang="kk-KZ" dirty="0" err="1"/>
              <a:t>любой</a:t>
            </a:r>
            <a:r>
              <a:rPr lang="kk-KZ" dirty="0"/>
              <a:t> </a:t>
            </a:r>
            <a:r>
              <a:rPr lang="kk-KZ" dirty="0" err="1"/>
              <a:t>образец</a:t>
            </a:r>
            <a:r>
              <a:rPr lang="kk-KZ" dirty="0"/>
              <a:t> </a:t>
            </a:r>
            <a:r>
              <a:rPr lang="kk-KZ" dirty="0" err="1"/>
              <a:t>в</a:t>
            </a:r>
            <a:r>
              <a:rPr lang="kk-KZ" dirty="0"/>
              <a:t> </a:t>
            </a:r>
            <a:r>
              <a:rPr lang="kk-KZ" dirty="0" err="1"/>
              <a:t>качестве</a:t>
            </a:r>
            <a:r>
              <a:rPr lang="kk-KZ" dirty="0"/>
              <a:t> </a:t>
            </a:r>
            <a:r>
              <a:rPr lang="kk-KZ" dirty="0" err="1"/>
              <a:t>первого</a:t>
            </a:r>
            <a:r>
              <a:rPr lang="kk-KZ" dirty="0"/>
              <a:t> </a:t>
            </a:r>
            <a:r>
              <a:rPr lang="kk-KZ" dirty="0" err="1"/>
              <a:t>центра</a:t>
            </a:r>
            <a:r>
              <a:rPr lang="kk-KZ" dirty="0"/>
              <a:t> </a:t>
            </a:r>
            <a:r>
              <a:rPr lang="kk-KZ" dirty="0" err="1"/>
              <a:t>кластера</a:t>
            </a:r>
            <a:r>
              <a:rPr lang="kk-KZ" dirty="0"/>
              <a:t>, </a:t>
            </a:r>
            <a:r>
              <a:rPr lang="kk-KZ" dirty="0" err="1"/>
              <a:t>например</a:t>
            </a:r>
            <a:r>
              <a:rPr lang="kk-KZ" dirty="0"/>
              <a:t>, </a:t>
            </a:r>
            <a:r>
              <a:rPr lang="kk-KZ" dirty="0" err="1"/>
              <a:t>взяв</a:t>
            </a:r>
            <a:r>
              <a:rPr lang="kk-KZ" dirty="0"/>
              <a:t> </a:t>
            </a:r>
            <a:r>
              <a:rPr lang="en-US" dirty="0"/>
              <a:t>z1 = x1.</a:t>
            </a:r>
          </a:p>
          <a:p>
            <a:r>
              <a:rPr lang="en-US" dirty="0"/>
              <a:t>(2) </a:t>
            </a:r>
            <a:r>
              <a:rPr lang="kk-KZ" dirty="0" err="1"/>
              <a:t>Поиск</a:t>
            </a:r>
            <a:r>
              <a:rPr lang="kk-KZ" dirty="0"/>
              <a:t> </a:t>
            </a:r>
            <a:r>
              <a:rPr lang="kk-KZ" dirty="0" err="1"/>
              <a:t>новых</a:t>
            </a:r>
            <a:r>
              <a:rPr lang="kk-KZ" dirty="0"/>
              <a:t> </a:t>
            </a:r>
            <a:r>
              <a:rPr lang="kk-KZ" dirty="0" err="1"/>
              <a:t>центров</a:t>
            </a:r>
            <a:r>
              <a:rPr lang="kk-KZ" dirty="0"/>
              <a:t> </a:t>
            </a:r>
            <a:r>
              <a:rPr lang="kk-KZ" dirty="0" err="1"/>
              <a:t>сбора</a:t>
            </a:r>
            <a:r>
              <a:rPr lang="kk-KZ" dirty="0"/>
              <a:t>:</a:t>
            </a:r>
          </a:p>
          <a:p>
            <a:r>
              <a:rPr lang="kk-KZ" dirty="0"/>
              <a:t>2.1. </a:t>
            </a:r>
            <a:r>
              <a:rPr lang="kk-KZ" dirty="0" err="1"/>
              <a:t>Рассчитать</a:t>
            </a:r>
            <a:r>
              <a:rPr lang="kk-KZ" dirty="0"/>
              <a:t> </a:t>
            </a:r>
            <a:r>
              <a:rPr lang="kk-KZ" dirty="0" err="1"/>
              <a:t>расстояние</a:t>
            </a:r>
            <a:r>
              <a:rPr lang="kk-KZ" dirty="0"/>
              <a:t> </a:t>
            </a:r>
            <a:r>
              <a:rPr lang="kk-KZ" dirty="0" err="1"/>
              <a:t>всех</a:t>
            </a:r>
            <a:r>
              <a:rPr lang="kk-KZ" dirty="0"/>
              <a:t> </a:t>
            </a:r>
            <a:r>
              <a:rPr lang="kk-KZ" dirty="0" err="1"/>
              <a:t>образцов</a:t>
            </a:r>
            <a:r>
              <a:rPr lang="kk-KZ" dirty="0"/>
              <a:t> до </a:t>
            </a:r>
            <a:r>
              <a:rPr lang="en-US" dirty="0"/>
              <a:t>Z1, </a:t>
            </a:r>
            <a:r>
              <a:rPr lang="kk-KZ" dirty="0" err="1"/>
              <a:t>которое</a:t>
            </a:r>
            <a:r>
              <a:rPr lang="kk-KZ" dirty="0"/>
              <a:t> </a:t>
            </a:r>
            <a:r>
              <a:rPr lang="kk-KZ" dirty="0" err="1"/>
              <a:t>равно</a:t>
            </a:r>
            <a:r>
              <a:rPr lang="kk-KZ" dirty="0"/>
              <a:t> </a:t>
            </a:r>
            <a:r>
              <a:rPr lang="en-US" dirty="0"/>
              <a:t>Di1;</a:t>
            </a:r>
          </a:p>
          <a:p>
            <a:r>
              <a:rPr lang="en-US" dirty="0"/>
              <a:t>2.2 </a:t>
            </a:r>
            <a:r>
              <a:rPr lang="kk-KZ" dirty="0" err="1"/>
              <a:t>Если</a:t>
            </a:r>
            <a:r>
              <a:rPr lang="kk-KZ" dirty="0"/>
              <a:t> </a:t>
            </a:r>
            <a:r>
              <a:rPr lang="en-US" dirty="0"/>
              <a:t>Dk1 = max [Di1], </a:t>
            </a:r>
            <a:r>
              <a:rPr lang="kk-KZ" dirty="0" err="1"/>
              <a:t>то</a:t>
            </a:r>
            <a:r>
              <a:rPr lang="kk-KZ" dirty="0"/>
              <a:t> </a:t>
            </a:r>
            <a:r>
              <a:rPr lang="en-US" dirty="0" err="1"/>
              <a:t>Xk</a:t>
            </a:r>
            <a:r>
              <a:rPr lang="en-US" dirty="0"/>
              <a:t> </a:t>
            </a:r>
            <a:r>
              <a:rPr lang="kk-KZ" dirty="0" err="1"/>
              <a:t>берется</a:t>
            </a:r>
            <a:r>
              <a:rPr lang="kk-KZ" dirty="0"/>
              <a:t> </a:t>
            </a:r>
            <a:r>
              <a:rPr lang="kk-KZ" dirty="0" err="1"/>
              <a:t>как</a:t>
            </a:r>
            <a:r>
              <a:rPr lang="kk-KZ" dirty="0"/>
              <a:t> </a:t>
            </a:r>
            <a:r>
              <a:rPr lang="kk-KZ" dirty="0" err="1"/>
              <a:t>второй</a:t>
            </a:r>
            <a:r>
              <a:rPr lang="kk-KZ" dirty="0"/>
              <a:t> центр </a:t>
            </a:r>
            <a:r>
              <a:rPr lang="kk-KZ" dirty="0" err="1"/>
              <a:t>кластера</a:t>
            </a:r>
            <a:r>
              <a:rPr lang="kk-KZ" dirty="0"/>
              <a:t> </a:t>
            </a:r>
            <a:r>
              <a:rPr lang="en-US" dirty="0"/>
              <a:t>Z2;</a:t>
            </a:r>
          </a:p>
          <a:p>
            <a:r>
              <a:rPr lang="en-US" dirty="0"/>
              <a:t>2.3. </a:t>
            </a:r>
            <a:r>
              <a:rPr lang="kk-KZ" dirty="0" err="1"/>
              <a:t>Рассчитайте</a:t>
            </a:r>
            <a:r>
              <a:rPr lang="kk-KZ" dirty="0"/>
              <a:t> </a:t>
            </a:r>
            <a:r>
              <a:rPr lang="kk-KZ" dirty="0" err="1"/>
              <a:t>расстояния</a:t>
            </a:r>
            <a:r>
              <a:rPr lang="kk-KZ" dirty="0"/>
              <a:t> от </a:t>
            </a:r>
            <a:r>
              <a:rPr lang="kk-KZ" dirty="0" err="1"/>
              <a:t>всех</a:t>
            </a:r>
            <a:r>
              <a:rPr lang="kk-KZ" dirty="0"/>
              <a:t> </a:t>
            </a:r>
            <a:r>
              <a:rPr lang="kk-KZ" dirty="0" err="1"/>
              <a:t>образцов</a:t>
            </a:r>
            <a:r>
              <a:rPr lang="kk-KZ" dirty="0"/>
              <a:t> до </a:t>
            </a:r>
            <a:r>
              <a:rPr lang="kk-KZ" dirty="0" err="1"/>
              <a:t>центров</a:t>
            </a:r>
            <a:r>
              <a:rPr lang="kk-KZ" dirty="0"/>
              <a:t> </a:t>
            </a:r>
            <a:r>
              <a:rPr lang="kk-KZ" dirty="0" err="1"/>
              <a:t>кластеров</a:t>
            </a:r>
            <a:r>
              <a:rPr lang="kk-KZ" dirty="0"/>
              <a:t> </a:t>
            </a:r>
            <a:r>
              <a:rPr lang="en-US" dirty="0"/>
              <a:t>Z1 </a:t>
            </a:r>
            <a:r>
              <a:rPr lang="kk-KZ" dirty="0"/>
              <a:t>и </a:t>
            </a:r>
            <a:r>
              <a:rPr lang="en-US" dirty="0"/>
              <a:t>Z2, </a:t>
            </a:r>
            <a:r>
              <a:rPr lang="kk-KZ" dirty="0" err="1"/>
              <a:t>которые</a:t>
            </a:r>
            <a:r>
              <a:rPr lang="kk-KZ" dirty="0"/>
              <a:t> </a:t>
            </a:r>
            <a:r>
              <a:rPr lang="kk-KZ" dirty="0" err="1"/>
              <a:t>являются</a:t>
            </a:r>
            <a:r>
              <a:rPr lang="kk-KZ" dirty="0"/>
              <a:t> </a:t>
            </a:r>
            <a:r>
              <a:rPr lang="en-US" dirty="0"/>
              <a:t>Di1 </a:t>
            </a:r>
            <a:r>
              <a:rPr lang="kk-KZ" dirty="0"/>
              <a:t>и </a:t>
            </a:r>
            <a:r>
              <a:rPr lang="en-US" dirty="0"/>
              <a:t>Di2;</a:t>
            </a:r>
          </a:p>
        </p:txBody>
      </p:sp>
    </p:spTree>
    <p:extLst>
      <p:ext uri="{BB962C8B-B14F-4D97-AF65-F5344CB8AC3E}">
        <p14:creationId xmlns:p14="http://schemas.microsoft.com/office/powerpoint/2010/main" val="33762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2CB951-E6B6-9A40-8AD0-EEAA58F7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3628" y="1905000"/>
            <a:ext cx="10495440" cy="4267200"/>
          </a:xfrm>
        </p:spPr>
        <p:txBody>
          <a:bodyPr>
            <a:normAutofit fontScale="92500"/>
          </a:bodyPr>
          <a:lstStyle/>
          <a:p>
            <a:r>
              <a:rPr lang="kk-KZ" altLang="zh-Hans" dirty="0"/>
              <a:t>2.4 </a:t>
            </a:r>
            <a:r>
              <a:rPr lang="kk-KZ" altLang="zh-Hans" dirty="0" err="1"/>
              <a:t>Если</a:t>
            </a:r>
            <a:r>
              <a:rPr lang="kk-KZ" altLang="zh-Hans" dirty="0"/>
              <a:t> </a:t>
            </a:r>
            <a:r>
              <a:rPr lang="en-US" altLang="zh-Hans" dirty="0"/>
              <a:t>Dl = max {min (Di1, Di2, Di3 ..)}, </a:t>
            </a:r>
            <a:r>
              <a:rPr lang="en-US" altLang="zh-Hans" dirty="0" err="1"/>
              <a:t>i</a:t>
            </a:r>
            <a:r>
              <a:rPr lang="en-US" altLang="zh-Hans" dirty="0"/>
              <a:t> = 1,2, ... n </a:t>
            </a:r>
            <a:r>
              <a:rPr lang="kk-KZ" altLang="zh-Hans" dirty="0"/>
              <a:t>и </a:t>
            </a:r>
            <a:r>
              <a:rPr lang="en-US" altLang="zh-Hans" dirty="0"/>
              <a:t>Dl&gt; a • D12, </a:t>
            </a:r>
            <a:r>
              <a:rPr lang="kk-KZ" altLang="zh-Hans" dirty="0" err="1"/>
              <a:t>где</a:t>
            </a:r>
            <a:r>
              <a:rPr lang="kk-KZ" altLang="zh-Hans" dirty="0"/>
              <a:t> </a:t>
            </a:r>
            <a:r>
              <a:rPr lang="en-US" altLang="zh-Hans" dirty="0"/>
              <a:t>D12 - </a:t>
            </a:r>
            <a:r>
              <a:rPr lang="kk-KZ" altLang="zh-Hans" dirty="0" err="1"/>
              <a:t>расстояние</a:t>
            </a:r>
            <a:r>
              <a:rPr lang="kk-KZ" altLang="zh-Hans" dirty="0"/>
              <a:t> </a:t>
            </a:r>
            <a:r>
              <a:rPr lang="kk-KZ" altLang="zh-Hans" dirty="0" err="1"/>
              <a:t>между</a:t>
            </a:r>
            <a:r>
              <a:rPr lang="kk-KZ" altLang="zh-Hans" dirty="0"/>
              <a:t> </a:t>
            </a:r>
            <a:r>
              <a:rPr lang="en-US" altLang="zh-Hans" dirty="0"/>
              <a:t>Z1 </a:t>
            </a:r>
            <a:r>
              <a:rPr lang="kk-KZ" altLang="zh-Hans" dirty="0"/>
              <a:t>и </a:t>
            </a:r>
            <a:r>
              <a:rPr lang="en-US" altLang="zh-Hans" dirty="0"/>
              <a:t>Z2, </a:t>
            </a:r>
            <a:r>
              <a:rPr lang="kk-KZ" altLang="zh-Hans" dirty="0" err="1"/>
              <a:t>то</a:t>
            </a:r>
            <a:r>
              <a:rPr lang="kk-KZ" altLang="zh-Hans" dirty="0"/>
              <a:t> </a:t>
            </a:r>
            <a:r>
              <a:rPr lang="en-US" altLang="zh-Hans" dirty="0"/>
              <a:t>Xl </a:t>
            </a:r>
            <a:r>
              <a:rPr lang="kk-KZ" altLang="zh-Hans" dirty="0" err="1"/>
              <a:t>взятый</a:t>
            </a:r>
            <a:r>
              <a:rPr lang="kk-KZ" altLang="zh-Hans" dirty="0"/>
              <a:t> </a:t>
            </a:r>
            <a:r>
              <a:rPr lang="kk-KZ" altLang="zh-Hans" dirty="0" err="1"/>
              <a:t>в</a:t>
            </a:r>
            <a:r>
              <a:rPr lang="kk-KZ" altLang="zh-Hans" dirty="0"/>
              <a:t> </a:t>
            </a:r>
            <a:r>
              <a:rPr lang="kk-KZ" altLang="zh-Hans" dirty="0" err="1"/>
              <a:t>качестве</a:t>
            </a:r>
            <a:r>
              <a:rPr lang="kk-KZ" altLang="zh-Hans" dirty="0"/>
              <a:t> </a:t>
            </a:r>
            <a:r>
              <a:rPr lang="kk-KZ" altLang="zh-Hans" dirty="0" err="1"/>
              <a:t>третьего</a:t>
            </a:r>
            <a:r>
              <a:rPr lang="kk-KZ" altLang="zh-Hans" dirty="0"/>
              <a:t> </a:t>
            </a:r>
            <a:r>
              <a:rPr lang="kk-KZ" altLang="zh-Hans" dirty="0" err="1"/>
              <a:t>кластерного</a:t>
            </a:r>
            <a:r>
              <a:rPr lang="kk-KZ" altLang="zh-Hans" dirty="0"/>
              <a:t> </a:t>
            </a:r>
            <a:r>
              <a:rPr lang="kk-KZ" altLang="zh-Hans" dirty="0" err="1"/>
              <a:t>центра</a:t>
            </a:r>
            <a:r>
              <a:rPr lang="kk-KZ" altLang="zh-Hans" dirty="0"/>
              <a:t>;</a:t>
            </a:r>
          </a:p>
          <a:p>
            <a:r>
              <a:rPr lang="kk-KZ" altLang="zh-Hans" dirty="0"/>
              <a:t>2.5 </a:t>
            </a:r>
            <a:r>
              <a:rPr lang="kk-KZ" altLang="zh-Hans" dirty="0" err="1"/>
              <a:t>Повторите</a:t>
            </a:r>
            <a:r>
              <a:rPr lang="kk-KZ" altLang="zh-Hans" dirty="0"/>
              <a:t> </a:t>
            </a:r>
            <a:r>
              <a:rPr lang="kk-KZ" altLang="zh-Hans" dirty="0" err="1"/>
              <a:t>описанную</a:t>
            </a:r>
            <a:r>
              <a:rPr lang="kk-KZ" altLang="zh-Hans" dirty="0"/>
              <a:t> </a:t>
            </a:r>
            <a:r>
              <a:rPr lang="kk-KZ" altLang="zh-Hans" dirty="0" err="1"/>
              <a:t>выше</a:t>
            </a:r>
            <a:r>
              <a:rPr lang="kk-KZ" altLang="zh-Hans" dirty="0"/>
              <a:t> </a:t>
            </a:r>
            <a:r>
              <a:rPr lang="kk-KZ" altLang="zh-Hans" dirty="0" err="1"/>
              <a:t>операцию</a:t>
            </a:r>
            <a:r>
              <a:rPr lang="kk-KZ" altLang="zh-Hans" dirty="0"/>
              <a:t> до </a:t>
            </a:r>
            <a:r>
              <a:rPr lang="kk-KZ" altLang="zh-Hans" dirty="0" err="1"/>
              <a:t>тех</a:t>
            </a:r>
            <a:r>
              <a:rPr lang="kk-KZ" altLang="zh-Hans" dirty="0"/>
              <a:t> </a:t>
            </a:r>
            <a:r>
              <a:rPr lang="kk-KZ" altLang="zh-Hans" dirty="0" err="1"/>
              <a:t>пор</a:t>
            </a:r>
            <a:r>
              <a:rPr lang="kk-KZ" altLang="zh-Hans" dirty="0"/>
              <a:t>, </a:t>
            </a:r>
            <a:r>
              <a:rPr lang="kk-KZ" altLang="zh-Hans" dirty="0" err="1"/>
              <a:t>пока</a:t>
            </a:r>
            <a:r>
              <a:rPr lang="kk-KZ" altLang="zh-Hans" dirty="0"/>
              <a:t> не </a:t>
            </a:r>
            <a:r>
              <a:rPr lang="kk-KZ" altLang="zh-Hans" dirty="0" err="1"/>
              <a:t>будет</a:t>
            </a:r>
            <a:r>
              <a:rPr lang="kk-KZ" altLang="zh-Hans" dirty="0"/>
              <a:t> </a:t>
            </a:r>
            <a:r>
              <a:rPr lang="kk-KZ" altLang="zh-Hans" dirty="0" err="1"/>
              <a:t>выполнено</a:t>
            </a:r>
            <a:r>
              <a:rPr lang="kk-KZ" altLang="zh-Hans" dirty="0"/>
              <a:t> </a:t>
            </a:r>
            <a:r>
              <a:rPr lang="en-US" altLang="zh-Hans" dirty="0"/>
              <a:t>Dl &lt;a · D12.</a:t>
            </a:r>
          </a:p>
          <a:p>
            <a:r>
              <a:rPr lang="en-US" altLang="zh-Hans" dirty="0"/>
              <a:t>2.6. </a:t>
            </a:r>
            <a:r>
              <a:rPr lang="kk-KZ" altLang="zh-Hans" dirty="0" err="1"/>
              <a:t>Согласно</a:t>
            </a:r>
            <a:r>
              <a:rPr lang="kk-KZ" altLang="zh-Hans" dirty="0"/>
              <a:t> </a:t>
            </a:r>
            <a:r>
              <a:rPr lang="kk-KZ" altLang="zh-Hans" dirty="0" err="1"/>
              <a:t>принципу</a:t>
            </a:r>
            <a:r>
              <a:rPr lang="kk-KZ" altLang="zh-Hans" dirty="0"/>
              <a:t> </a:t>
            </a:r>
            <a:r>
              <a:rPr lang="kk-KZ" altLang="zh-Hans" dirty="0" err="1"/>
              <a:t>ближайшего</a:t>
            </a:r>
            <a:r>
              <a:rPr lang="kk-KZ" altLang="zh-Hans" dirty="0"/>
              <a:t> </a:t>
            </a:r>
            <a:r>
              <a:rPr lang="kk-KZ" altLang="zh-Hans" dirty="0" err="1"/>
              <a:t>сходства</a:t>
            </a:r>
            <a:r>
              <a:rPr lang="kk-KZ" altLang="zh-Hans" dirty="0"/>
              <a:t>, </a:t>
            </a:r>
            <a:r>
              <a:rPr lang="kk-KZ" altLang="zh-Hans" dirty="0" err="1"/>
              <a:t>все</a:t>
            </a:r>
            <a:r>
              <a:rPr lang="kk-KZ" altLang="zh-Hans" dirty="0"/>
              <a:t> </a:t>
            </a:r>
            <a:r>
              <a:rPr lang="kk-KZ" altLang="zh-Hans" dirty="0" err="1"/>
              <a:t>образцы</a:t>
            </a:r>
            <a:r>
              <a:rPr lang="kk-KZ" altLang="zh-Hans" dirty="0"/>
              <a:t> </a:t>
            </a:r>
            <a:r>
              <a:rPr lang="kk-KZ" altLang="zh-Hans" dirty="0" err="1"/>
              <a:t>присваиваются</a:t>
            </a:r>
            <a:r>
              <a:rPr lang="kk-KZ" altLang="zh-Hans" dirty="0"/>
              <a:t> </a:t>
            </a:r>
            <a:r>
              <a:rPr lang="kk-KZ" altLang="zh-Hans" dirty="0" err="1"/>
              <a:t>ближайшему</a:t>
            </a:r>
            <a:r>
              <a:rPr lang="kk-KZ" altLang="zh-Hans" dirty="0"/>
              <a:t> </a:t>
            </a:r>
            <a:r>
              <a:rPr lang="kk-KZ" altLang="zh-Hans" dirty="0" err="1"/>
              <a:t>центру</a:t>
            </a:r>
            <a:r>
              <a:rPr lang="kk-KZ" altLang="zh-Hans" dirty="0"/>
              <a:t> </a:t>
            </a:r>
            <a:r>
              <a:rPr lang="kk-KZ" altLang="zh-Hans" dirty="0" err="1"/>
              <a:t>кластера</a:t>
            </a:r>
            <a:r>
              <a:rPr lang="kk-KZ" altLang="zh-Hans" dirty="0"/>
              <a:t>.</a:t>
            </a:r>
          </a:p>
          <a:p>
            <a:r>
              <a:rPr lang="kk-KZ" altLang="zh-Hans" dirty="0"/>
              <a:t>2.7 </a:t>
            </a:r>
            <a:r>
              <a:rPr lang="kk-KZ" altLang="zh-Hans" dirty="0" err="1"/>
              <a:t>Проверьте</a:t>
            </a:r>
            <a:r>
              <a:rPr lang="kk-KZ" altLang="zh-Hans" dirty="0"/>
              <a:t> </a:t>
            </a:r>
            <a:r>
              <a:rPr lang="kk-KZ" altLang="zh-Hans" dirty="0" err="1"/>
              <a:t>результаты</a:t>
            </a:r>
            <a:r>
              <a:rPr lang="kk-KZ" altLang="zh-Hans" dirty="0"/>
              <a:t>. </a:t>
            </a:r>
            <a:r>
              <a:rPr lang="kk-KZ" altLang="zh-Hans" dirty="0" err="1"/>
              <a:t>Если</a:t>
            </a:r>
            <a:r>
              <a:rPr lang="kk-KZ" altLang="zh-Hans" dirty="0"/>
              <a:t> </a:t>
            </a:r>
            <a:r>
              <a:rPr lang="kk-KZ" altLang="zh-Hans" dirty="0" err="1"/>
              <a:t>результаты</a:t>
            </a:r>
            <a:r>
              <a:rPr lang="kk-KZ" altLang="zh-Hans" dirty="0"/>
              <a:t> не </a:t>
            </a:r>
            <a:r>
              <a:rPr lang="kk-KZ" altLang="zh-Hans" dirty="0" err="1"/>
              <a:t>выполняются</a:t>
            </a:r>
            <a:r>
              <a:rPr lang="kk-KZ" altLang="zh-Hans" dirty="0"/>
              <a:t>, </a:t>
            </a:r>
            <a:r>
              <a:rPr lang="kk-KZ" altLang="zh-Hans" dirty="0" err="1"/>
              <a:t>повторно</a:t>
            </a:r>
            <a:r>
              <a:rPr lang="kk-KZ" altLang="zh-Hans" dirty="0"/>
              <a:t> </a:t>
            </a:r>
            <a:r>
              <a:rPr lang="kk-KZ" altLang="zh-Hans" dirty="0" err="1"/>
              <a:t>выберите</a:t>
            </a:r>
            <a:r>
              <a:rPr lang="kk-KZ" altLang="zh-Hans" dirty="0"/>
              <a:t> </a:t>
            </a:r>
            <a:r>
              <a:rPr lang="el-GR" altLang="zh-Hans" dirty="0"/>
              <a:t>θ, </a:t>
            </a:r>
            <a:r>
              <a:rPr lang="kk-KZ" altLang="zh-Hans" dirty="0" err="1"/>
              <a:t>первый</a:t>
            </a:r>
            <a:r>
              <a:rPr lang="kk-KZ" altLang="zh-Hans" dirty="0"/>
              <a:t> центр </a:t>
            </a:r>
            <a:r>
              <a:rPr lang="kk-KZ" altLang="zh-Hans" dirty="0" err="1"/>
              <a:t>кластера</a:t>
            </a:r>
            <a:r>
              <a:rPr lang="kk-KZ" altLang="zh-Hans" dirty="0"/>
              <a:t> </a:t>
            </a:r>
            <a:r>
              <a:rPr lang="en-US" altLang="zh-Hans" dirty="0"/>
              <a:t>Z1 </a:t>
            </a:r>
            <a:r>
              <a:rPr lang="kk-KZ" altLang="zh-Hans" dirty="0"/>
              <a:t>и </a:t>
            </a:r>
            <a:r>
              <a:rPr lang="kk-KZ" altLang="zh-Hans" dirty="0" err="1"/>
              <a:t>вернитесь</a:t>
            </a:r>
            <a:r>
              <a:rPr lang="kk-KZ" altLang="zh-Hans" dirty="0"/>
              <a:t> </a:t>
            </a:r>
            <a:r>
              <a:rPr lang="kk-KZ" altLang="zh-Hans" dirty="0" err="1"/>
              <a:t>к</a:t>
            </a:r>
            <a:r>
              <a:rPr lang="kk-KZ" altLang="zh-Hans" dirty="0"/>
              <a:t> (2), </a:t>
            </a:r>
            <a:r>
              <a:rPr lang="kk-KZ" altLang="zh-Hans" dirty="0" err="1"/>
              <a:t>пока</a:t>
            </a:r>
            <a:r>
              <a:rPr lang="kk-KZ" altLang="zh-Hans" dirty="0"/>
              <a:t> он не </a:t>
            </a:r>
            <a:r>
              <a:rPr lang="kk-KZ" altLang="zh-Hans" dirty="0" err="1"/>
              <a:t>будет</a:t>
            </a:r>
            <a:r>
              <a:rPr lang="kk-KZ" altLang="zh-Hans" dirty="0"/>
              <a:t> </a:t>
            </a:r>
            <a:r>
              <a:rPr lang="kk-KZ" altLang="zh-Hans" dirty="0" err="1"/>
              <a:t>выполнен</a:t>
            </a:r>
            <a:r>
              <a:rPr lang="kk-KZ" altLang="zh-Hans" dirty="0"/>
              <a:t>.</a:t>
            </a:r>
          </a:p>
          <a:p>
            <a:endParaRPr lang="kk-KZ" altLang="zh-Hans" dirty="0"/>
          </a:p>
          <a:p>
            <a:pPr marL="0" indent="0">
              <a:buNone/>
            </a:pPr>
            <a:r>
              <a:rPr lang="kk-KZ" altLang="zh-Hans" dirty="0"/>
              <a:t>Алгоритм </a:t>
            </a:r>
            <a:r>
              <a:rPr lang="kk-KZ" altLang="zh-Hans" dirty="0" err="1"/>
              <a:t>заканчивается</a:t>
            </a:r>
            <a:r>
              <a:rPr lang="kk-KZ" altLang="zh-Hans" dirty="0"/>
              <a:t>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A779D3-1B4B-8646-96E3-AD6F0CDD7CAC}"/>
              </a:ext>
            </a:extLst>
          </p:cNvPr>
          <p:cNvSpPr txBox="1">
            <a:spLocks/>
          </p:cNvSpPr>
          <p:nvPr/>
        </p:nvSpPr>
        <p:spPr>
          <a:xfrm>
            <a:off x="1503628" y="476672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altLang="zh-Hans" dirty="0"/>
              <a:t>2.1. </a:t>
            </a:r>
            <a:r>
              <a:rPr lang="kk-KZ" altLang="zh-Hans" dirty="0" err="1"/>
              <a:t>Шаги</a:t>
            </a:r>
            <a:r>
              <a:rPr lang="kk-KZ" altLang="zh-Hans" dirty="0"/>
              <a:t> </a:t>
            </a:r>
            <a:r>
              <a:rPr lang="kk-KZ" altLang="zh-Hans" dirty="0" err="1"/>
              <a:t>алгоритма</a:t>
            </a:r>
            <a:r>
              <a:rPr lang="kk-KZ" altLang="zh-Hans" dirty="0"/>
              <a:t> </a:t>
            </a:r>
            <a:r>
              <a:rPr lang="kk-KZ" altLang="zh-Hans" dirty="0" err="1"/>
              <a:t>максимальной</a:t>
            </a:r>
            <a:r>
              <a:rPr lang="kk-KZ" altLang="zh-Hans" dirty="0"/>
              <a:t> и </a:t>
            </a:r>
            <a:r>
              <a:rPr lang="kk-KZ" altLang="zh-Hans" dirty="0" err="1"/>
              <a:t>минимальной</a:t>
            </a:r>
            <a:r>
              <a:rPr lang="kk-KZ" altLang="zh-Hans" dirty="0"/>
              <a:t> </a:t>
            </a:r>
            <a:r>
              <a:rPr lang="kk-KZ" altLang="zh-Hans" dirty="0" err="1"/>
              <a:t>дистанционной</a:t>
            </a:r>
            <a:r>
              <a:rPr lang="kk-KZ" altLang="zh-Hans" dirty="0"/>
              <a:t> </a:t>
            </a:r>
            <a:r>
              <a:rPr lang="kk-KZ" altLang="zh-Hans" dirty="0" err="1"/>
              <a:t>кластеризации</a:t>
            </a:r>
            <a:r>
              <a:rPr lang="kk-KZ" altLang="zh-Hans" dirty="0"/>
              <a:t> </a:t>
            </a:r>
            <a:r>
              <a:rPr lang="kk-KZ" altLang="zh-Hans" dirty="0" err="1"/>
              <a:t>заключаются</a:t>
            </a:r>
            <a:r>
              <a:rPr lang="kk-KZ" altLang="zh-Hans" dirty="0"/>
              <a:t> </a:t>
            </a:r>
            <a:r>
              <a:rPr lang="kk-KZ" altLang="zh-Hans" dirty="0" err="1"/>
              <a:t>в</a:t>
            </a:r>
            <a:r>
              <a:rPr lang="kk-KZ" altLang="zh-Hans" dirty="0"/>
              <a:t> </a:t>
            </a:r>
            <a:r>
              <a:rPr lang="kk-KZ" altLang="zh-Hans" dirty="0" err="1"/>
              <a:t>следующем</a:t>
            </a:r>
            <a:r>
              <a:rPr lang="kk-KZ" altLang="zh-Hans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 MATLAB</a:t>
            </a:r>
            <a:r>
              <a:rPr lang="zh-Hans" altLang="en-US" dirty="0"/>
              <a:t>™️</a:t>
            </a:r>
            <a:r>
              <a:rPr lang="en-US" dirty="0"/>
              <a:t> </a:t>
            </a:r>
            <a:r>
              <a:rPr lang="kk-KZ" dirty="0" err="1"/>
              <a:t>примеры</a:t>
            </a:r>
            <a:r>
              <a:rPr lang="kk-KZ" dirty="0"/>
              <a:t> кода</a:t>
            </a:r>
            <a:br>
              <a:rPr lang="en-US" altLang="zh-Hans" dirty="0"/>
            </a:br>
            <a:br>
              <a:rPr lang="en-US" altLang="ja-JP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4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3.1</a:t>
            </a:r>
            <a:r>
              <a:rPr lang="zh-Hans" altLang="en-US" dirty="0"/>
              <a:t> </a:t>
            </a:r>
            <a:r>
              <a:rPr lang="en-US" altLang="zh-Hans" dirty="0"/>
              <a:t>Function</a:t>
            </a:r>
            <a:r>
              <a:rPr lang="zh-Hans" altLang="en-US" dirty="0"/>
              <a:t> </a:t>
            </a:r>
            <a:r>
              <a:rPr lang="en-US" altLang="zh-Hans" dirty="0"/>
              <a:t>info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82DEBF-AE4D-A24B-A1BF-3348CD52FD41}"/>
              </a:ext>
            </a:extLst>
          </p:cNvPr>
          <p:cNvSpPr/>
          <p:nvPr/>
        </p:nvSpPr>
        <p:spPr>
          <a:xfrm>
            <a:off x="1522414" y="1844824"/>
            <a:ext cx="105486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%%%%%%%%%%%%%%%%%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%Function Name </a:t>
            </a:r>
            <a:r>
              <a:rPr lang="en-US" dirty="0" err="1">
                <a:solidFill>
                  <a:srgbClr val="25992D"/>
                </a:solidFill>
                <a:latin typeface="Courier" pitchFamily="2" charset="0"/>
              </a:rPr>
              <a:t>MaxMinDisFun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25992D"/>
                </a:solidFill>
                <a:latin typeface="Courier" pitchFamily="2" charset="0"/>
              </a:rPr>
              <a:t>x,Theta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)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%Input parameters: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x : x is a feature sample matrix of n*m, one sample per row, and each column is a characteristic of the sample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Theta: namely </a:t>
            </a:r>
            <a:r>
              <a:rPr lang="en-US" dirty="0" err="1">
                <a:solidFill>
                  <a:srgbClr val="25992D"/>
                </a:solidFill>
                <a:latin typeface="Courier" pitchFamily="2" charset="0"/>
              </a:rPr>
              <a:t>Î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¸, can use heuristic to take a fixed score, such as: 1/2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%Output parameters: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pattern: Output the sample class after cluster analysis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function function: Clustering sample data using the maximum and minimum distance algorithm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%%%%%%%%%%%%%%%%%%%%%</a:t>
            </a:r>
            <a:endParaRPr lang="en-US" dirty="0">
              <a:solidFill>
                <a:srgbClr val="25992D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4651-1404-104F-AF96-D5729ECD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3.2</a:t>
            </a:r>
            <a:r>
              <a:rPr lang="zh-Hans" altLang="en-US" dirty="0"/>
              <a:t> </a:t>
            </a:r>
            <a:r>
              <a:rPr lang="en-US" altLang="zh-Hans" dirty="0"/>
              <a:t>Input</a:t>
            </a:r>
            <a:r>
              <a:rPr lang="zh-Hans" altLang="en-US" dirty="0"/>
              <a:t> </a:t>
            </a:r>
            <a:r>
              <a:rPr lang="en-US" altLang="zh-Hans" dirty="0"/>
              <a:t>Parameters: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878661-22BD-8146-A884-9EFB494657ED}"/>
              </a:ext>
            </a:extLst>
          </p:cNvPr>
          <p:cNvSpPr/>
          <p:nvPr/>
        </p:nvSpPr>
        <p:spPr>
          <a:xfrm>
            <a:off x="1522414" y="1916832"/>
            <a:ext cx="105486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[pattern]=</a:t>
            </a:r>
            <a:r>
              <a:rPr lang="en-US" dirty="0" err="1">
                <a:solidFill>
                  <a:srgbClr val="B245F3"/>
                </a:solidFill>
                <a:latin typeface="Courier" pitchFamily="2" charset="0"/>
              </a:rPr>
              <a:t>MaxMinDisFun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B245F3"/>
                </a:solidFill>
                <a:latin typeface="Courier" pitchFamily="2" charset="0"/>
              </a:rPr>
              <a:t>x,Theta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maxDistance</a:t>
            </a:r>
            <a:r>
              <a:rPr lang="en-US" dirty="0">
                <a:latin typeface="Courier" pitchFamily="2" charset="0"/>
              </a:rPr>
              <a:t>=0;</a:t>
            </a:r>
          </a:p>
          <a:p>
            <a:r>
              <a:rPr lang="en-US" dirty="0">
                <a:latin typeface="Courier" pitchFamily="2" charset="0"/>
              </a:rPr>
              <a:t>Index=1;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is equivalent to a pointer indicating the position of the new center point</a:t>
            </a:r>
          </a:p>
          <a:p>
            <a:r>
              <a:rPr lang="en-US" dirty="0">
                <a:latin typeface="Courier" pitchFamily="2" charset="0"/>
              </a:rPr>
              <a:t>k=1;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center point count, also is category</a:t>
            </a:r>
          </a:p>
          <a:p>
            <a:r>
              <a:rPr lang="en-US" dirty="0">
                <a:latin typeface="Courier" pitchFamily="2" charset="0"/>
              </a:rPr>
              <a:t>Center=zeros(size(x));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Save center point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patternNum</a:t>
            </a:r>
            <a:r>
              <a:rPr lang="en-US" dirty="0">
                <a:latin typeface="Courier" pitchFamily="2" charset="0"/>
              </a:rPr>
              <a:t>=size(x,1);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of input data (number of samples)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%distance=zeros(patternNum,3); %distance indicates the distance of all samples from each cluster to each cluster center</a:t>
            </a:r>
          </a:p>
          <a:p>
            <a:r>
              <a:rPr lang="en-US" dirty="0" err="1">
                <a:latin typeface="Courier" pitchFamily="2" charset="0"/>
              </a:rPr>
              <a:t>minDistance</a:t>
            </a:r>
            <a:r>
              <a:rPr lang="en-US" dirty="0">
                <a:latin typeface="Courier" pitchFamily="2" charset="0"/>
              </a:rPr>
              <a:t>=zeros(patternNum,1);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takes a smaller distance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Pattern=(</a:t>
            </a:r>
            <a:r>
              <a:rPr lang="en-US" dirty="0" err="1">
                <a:latin typeface="Courier" pitchFamily="2" charset="0"/>
              </a:rPr>
              <a:t>patternNum</a:t>
            </a:r>
            <a:r>
              <a:rPr lang="en-US" dirty="0">
                <a:latin typeface="Courier" pitchFamily="2" charset="0"/>
              </a:rPr>
              <a:t>);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indicates the category</a:t>
            </a: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 </a:t>
            </a:r>
          </a:p>
          <a:p>
            <a:r>
              <a:rPr lang="en-US" dirty="0">
                <a:latin typeface="Courier" pitchFamily="2" charset="0"/>
              </a:rPr>
              <a:t>Center(1,:)=x(1,:);%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The first cluster center</a:t>
            </a:r>
          </a:p>
          <a:p>
            <a:r>
              <a:rPr lang="en-US" dirty="0">
                <a:latin typeface="Courier" pitchFamily="2" charset="0"/>
              </a:rPr>
              <a:t>Pattern(1)=1;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2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E2AC-D14F-A442-B92A-0D9D74C5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3.3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loop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04B68-A10C-0C46-9971-8F8C30F111BC}"/>
              </a:ext>
            </a:extLst>
          </p:cNvPr>
          <p:cNvSpPr/>
          <p:nvPr/>
        </p:nvSpPr>
        <p:spPr>
          <a:xfrm>
            <a:off x="1522414" y="1556792"/>
            <a:ext cx="1054866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For </a:t>
            </a:r>
            <a:r>
              <a:rPr lang="en-US" dirty="0" err="1">
                <a:solidFill>
                  <a:srgbClr val="B245F3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=2:patternNum</a:t>
            </a:r>
          </a:p>
          <a:p>
            <a:r>
              <a:rPr lang="en-US" dirty="0">
                <a:latin typeface="Courier" pitchFamily="2" charset="0"/>
              </a:rPr>
              <a:t>Distance(i,1)=</a:t>
            </a:r>
            <a:r>
              <a:rPr lang="en-US" dirty="0" err="1">
                <a:latin typeface="Courier" pitchFamily="2" charset="0"/>
              </a:rPr>
              <a:t>sqrt</a:t>
            </a:r>
            <a:r>
              <a:rPr lang="en-US" dirty="0">
                <a:latin typeface="Courier" pitchFamily="2" charset="0"/>
              </a:rPr>
              <a:t>((x(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,:)-center(1,:))*(x(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,:)-center(1,:))');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Euclidean distance, with 1 cluster center distance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minDistance</a:t>
            </a:r>
            <a:r>
              <a:rPr lang="en-US" dirty="0">
                <a:latin typeface="Courier" pitchFamily="2" charset="0"/>
              </a:rPr>
              <a:t>(i,1)=distance(i,1);</a:t>
            </a:r>
          </a:p>
          <a:p>
            <a:r>
              <a:rPr lang="en-US" dirty="0">
                <a:latin typeface="Courier" pitchFamily="2" charset="0"/>
              </a:rPr>
              <a:t>Pattern(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)=1;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%first class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If(</a:t>
            </a:r>
            <a:r>
              <a:rPr lang="en-US" dirty="0" err="1">
                <a:latin typeface="Courier" pitchFamily="2" charset="0"/>
              </a:rPr>
              <a:t>maxDistance</a:t>
            </a:r>
            <a:r>
              <a:rPr lang="en-US" dirty="0">
                <a:latin typeface="Courier" pitchFamily="2" charset="0"/>
              </a:rPr>
              <a:t>&lt;distance(i,1))</a:t>
            </a:r>
          </a:p>
          <a:p>
            <a:r>
              <a:rPr lang="en-US" dirty="0" err="1">
                <a:latin typeface="Courier" pitchFamily="2" charset="0"/>
              </a:rPr>
              <a:t>maxDistance</a:t>
            </a:r>
            <a:r>
              <a:rPr lang="en-US" dirty="0">
                <a:latin typeface="Courier" pitchFamily="2" charset="0"/>
              </a:rPr>
              <a:t>=distance(i,1);%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The maximum distance from the first cluster center</a:t>
            </a:r>
          </a:p>
          <a:p>
            <a:r>
              <a:rPr lang="en-US" dirty="0">
                <a:latin typeface="Courier" pitchFamily="2" charset="0"/>
              </a:rPr>
              <a:t>Index=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;% 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The sample with the largest distance from the first cluster center</a:t>
            </a:r>
          </a:p>
          <a:p>
            <a:r>
              <a:rPr lang="en-US" dirty="0">
                <a:latin typeface="Courier" pitchFamily="2" charset="0"/>
              </a:rPr>
              <a:t>End</a:t>
            </a:r>
          </a:p>
          <a:p>
            <a:r>
              <a:rPr lang="en-US" dirty="0">
                <a:latin typeface="Courier" pitchFamily="2" charset="0"/>
              </a:rPr>
              <a:t>End</a:t>
            </a:r>
          </a:p>
          <a:p>
            <a:r>
              <a:rPr lang="en-US" dirty="0">
                <a:latin typeface="Courier" pitchFamily="2" charset="0"/>
              </a:rPr>
              <a:t> </a:t>
            </a:r>
          </a:p>
          <a:p>
            <a:r>
              <a:rPr lang="en-US" dirty="0">
                <a:latin typeface="Courier" pitchFamily="2" charset="0"/>
              </a:rPr>
              <a:t>k=k+1;</a:t>
            </a:r>
          </a:p>
          <a:p>
            <a:r>
              <a:rPr lang="en-US" dirty="0">
                <a:latin typeface="Courier" pitchFamily="2" charset="0"/>
              </a:rPr>
              <a:t>Center(k,:)=x(index,:);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takes the sample with the largest distance from the first cluster center as the second cluster center</a:t>
            </a:r>
          </a:p>
          <a:p>
            <a:r>
              <a:rPr lang="en-US" dirty="0">
                <a:latin typeface="Courier" pitchFamily="2" charset="0"/>
              </a:rPr>
              <a:t>Pattern(index)=2;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 second class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minDistance</a:t>
            </a:r>
            <a:r>
              <a:rPr lang="en-US" dirty="0">
                <a:latin typeface="Courier" pitchFamily="2" charset="0"/>
              </a:rPr>
              <a:t>(index,1)=0;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0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4967-7A34-CA4E-A1D9-A6F926BB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3.4</a:t>
            </a:r>
            <a:r>
              <a:rPr lang="zh-Hans" altLang="en-US" dirty="0"/>
              <a:t> </a:t>
            </a:r>
            <a:r>
              <a:rPr lang="en-US" altLang="zh-Hans" dirty="0"/>
              <a:t>Classify-</a:t>
            </a:r>
            <a:r>
              <a:rPr lang="zh-Hans" altLang="en-US" dirty="0"/>
              <a:t> </a:t>
            </a:r>
            <a:r>
              <a:rPr lang="en-US" altLang="zh-Hans" dirty="0"/>
              <a:t>first</a:t>
            </a:r>
            <a:r>
              <a:rPr lang="zh-Hans" altLang="en-US" dirty="0"/>
              <a:t> </a:t>
            </a:r>
            <a:r>
              <a:rPr lang="en-US" altLang="zh-Hans" dirty="0"/>
              <a:t>part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A8A8A-9953-B049-9076-47FAC53EC790}"/>
              </a:ext>
            </a:extLst>
          </p:cNvPr>
          <p:cNvSpPr/>
          <p:nvPr/>
        </p:nvSpPr>
        <p:spPr>
          <a:xfrm>
            <a:off x="1522414" y="1772816"/>
            <a:ext cx="1054866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While 1</a:t>
            </a:r>
          </a:p>
          <a:p>
            <a:r>
              <a:rPr lang="en-US" dirty="0"/>
              <a:t>     For </a:t>
            </a:r>
            <a:r>
              <a:rPr lang="en-US" dirty="0" err="1"/>
              <a:t>i</a:t>
            </a:r>
            <a:r>
              <a:rPr lang="en-US" dirty="0"/>
              <a:t>=2:patternNum</a:t>
            </a:r>
          </a:p>
          <a:p>
            <a:r>
              <a:rPr lang="en-US" dirty="0"/>
              <a:t>         If(</a:t>
            </a:r>
            <a:r>
              <a:rPr lang="en-US" dirty="0" err="1"/>
              <a:t>minDistance</a:t>
            </a:r>
            <a:r>
              <a:rPr lang="en-US" dirty="0"/>
              <a:t>(i,1)~=0)</a:t>
            </a:r>
          </a:p>
          <a:p>
            <a:r>
              <a:rPr lang="en-US" dirty="0"/>
              <a:t>             Distance(</a:t>
            </a:r>
            <a:r>
              <a:rPr lang="en-US" dirty="0" err="1"/>
              <a:t>i,k</a:t>
            </a:r>
            <a:r>
              <a:rPr lang="en-US" dirty="0"/>
              <a:t>)=</a:t>
            </a:r>
            <a:r>
              <a:rPr lang="en-US" dirty="0" err="1"/>
              <a:t>sqrt</a:t>
            </a:r>
            <a:r>
              <a:rPr lang="en-US" dirty="0"/>
              <a:t>((x(</a:t>
            </a:r>
            <a:r>
              <a:rPr lang="en-US" dirty="0" err="1"/>
              <a:t>i</a:t>
            </a:r>
            <a:r>
              <a:rPr lang="en-US" dirty="0"/>
              <a:t>,:)-center(k,:))*(x(</a:t>
            </a:r>
            <a:r>
              <a:rPr lang="en-US" dirty="0" err="1"/>
              <a:t>i</a:t>
            </a:r>
            <a:r>
              <a:rPr lang="en-US" dirty="0"/>
              <a:t>,:)-center(k,:))');% and the k-</a:t>
            </a:r>
            <a:r>
              <a:rPr lang="en-US" dirty="0" err="1"/>
              <a:t>th</a:t>
            </a:r>
            <a:r>
              <a:rPr lang="en-US" dirty="0"/>
              <a:t> cluster Center distance</a:t>
            </a:r>
          </a:p>
          <a:p>
            <a:r>
              <a:rPr lang="en-US" dirty="0"/>
              <a:t>            If(</a:t>
            </a:r>
            <a:r>
              <a:rPr lang="en-US" dirty="0" err="1"/>
              <a:t>minDistance</a:t>
            </a:r>
            <a:r>
              <a:rPr lang="en-US" dirty="0"/>
              <a:t>(i,1)&gt;distance(</a:t>
            </a:r>
            <a:r>
              <a:rPr lang="en-US" dirty="0" err="1"/>
              <a:t>i,k</a:t>
            </a:r>
            <a:r>
              <a:rPr lang="en-US" dirty="0"/>
              <a:t>))</a:t>
            </a:r>
          </a:p>
          <a:p>
            <a:r>
              <a:rPr lang="en-US" dirty="0"/>
              <a:t>                </a:t>
            </a:r>
            <a:r>
              <a:rPr lang="en-US" dirty="0" err="1"/>
              <a:t>minDistance</a:t>
            </a:r>
            <a:r>
              <a:rPr lang="en-US" dirty="0"/>
              <a:t>(i,1)=distance(</a:t>
            </a:r>
            <a:r>
              <a:rPr lang="en-US" dirty="0" err="1"/>
              <a:t>i,k</a:t>
            </a:r>
            <a:r>
              <a:rPr lang="en-US" dirty="0"/>
              <a:t>);</a:t>
            </a:r>
          </a:p>
          <a:p>
            <a:r>
              <a:rPr lang="en-US" dirty="0"/>
              <a:t>                Pattern(</a:t>
            </a:r>
            <a:r>
              <a:rPr lang="en-US" dirty="0" err="1"/>
              <a:t>i</a:t>
            </a:r>
            <a:r>
              <a:rPr lang="en-US" dirty="0"/>
              <a:t>)=k;</a:t>
            </a:r>
          </a:p>
          <a:p>
            <a:r>
              <a:rPr lang="en-US" dirty="0"/>
              <a:t>            End</a:t>
            </a:r>
          </a:p>
          <a:p>
            <a:r>
              <a:rPr lang="en-US" dirty="0"/>
              <a:t>         End</a:t>
            </a:r>
          </a:p>
          <a:p>
            <a:r>
              <a:rPr lang="en-US" dirty="0"/>
              <a:t>     End</a:t>
            </a:r>
          </a:p>
          <a:p>
            <a:r>
              <a:rPr lang="en-US" dirty="0"/>
              <a:t>     Max=0;</a:t>
            </a:r>
          </a:p>
        </p:txBody>
      </p:sp>
    </p:spTree>
    <p:extLst>
      <p:ext uri="{BB962C8B-B14F-4D97-AF65-F5344CB8AC3E}">
        <p14:creationId xmlns:p14="http://schemas.microsoft.com/office/powerpoint/2010/main" val="28354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4967-7A34-CA4E-A1D9-A6F926BB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3.4</a:t>
            </a:r>
            <a:r>
              <a:rPr lang="zh-Hans" altLang="en-US" dirty="0"/>
              <a:t> </a:t>
            </a:r>
            <a:r>
              <a:rPr lang="en-US" altLang="zh-Hans" dirty="0"/>
              <a:t>Classify-</a:t>
            </a:r>
            <a:r>
              <a:rPr lang="zh-Hans" altLang="en-US" dirty="0"/>
              <a:t> </a:t>
            </a:r>
            <a:r>
              <a:rPr lang="en-US" altLang="zh-Hans" dirty="0"/>
              <a:t>second</a:t>
            </a:r>
            <a:r>
              <a:rPr lang="zh-Hans" altLang="en-US" dirty="0"/>
              <a:t> </a:t>
            </a:r>
            <a:r>
              <a:rPr lang="en-US" altLang="zh-Hans" dirty="0"/>
              <a:t>part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C4A0D-CD84-A64E-8A73-CB906BC666A2}"/>
              </a:ext>
            </a:extLst>
          </p:cNvPr>
          <p:cNvSpPr/>
          <p:nvPr/>
        </p:nvSpPr>
        <p:spPr>
          <a:xfrm>
            <a:off x="1522414" y="1700808"/>
            <a:ext cx="105486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=2:patternNum</a:t>
            </a:r>
          </a:p>
          <a:p>
            <a:r>
              <a:rPr lang="en-US" dirty="0"/>
              <a:t>         If((max&lt;</a:t>
            </a:r>
            <a:r>
              <a:rPr lang="en-US" dirty="0" err="1"/>
              <a:t>minDistance</a:t>
            </a:r>
            <a:r>
              <a:rPr lang="en-US" dirty="0"/>
              <a:t>(i,1))&amp;</a:t>
            </a:r>
            <a:r>
              <a:rPr lang="en-US" dirty="0" err="1"/>
              <a:t>minDistance</a:t>
            </a:r>
            <a:r>
              <a:rPr lang="en-US" dirty="0"/>
              <a:t>(i,1)~=0) % (x(</a:t>
            </a:r>
            <a:r>
              <a:rPr lang="en-US" dirty="0" err="1"/>
              <a:t>i</a:t>
            </a:r>
            <a:r>
              <a:rPr lang="en-US" dirty="0"/>
              <a:t>,:)~=center(k,:))</a:t>
            </a:r>
          </a:p>
          <a:p>
            <a:r>
              <a:rPr lang="en-US" dirty="0"/>
              <a:t>             Max=</a:t>
            </a:r>
            <a:r>
              <a:rPr lang="en-US" dirty="0" err="1"/>
              <a:t>minDistance</a:t>
            </a:r>
            <a:r>
              <a:rPr lang="en-US" dirty="0"/>
              <a:t>(i,1);</a:t>
            </a:r>
          </a:p>
          <a:p>
            <a:r>
              <a:rPr lang="en-US" dirty="0"/>
              <a:t>             Index=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         End</a:t>
            </a:r>
          </a:p>
          <a:p>
            <a:r>
              <a:rPr lang="en-US" dirty="0"/>
              <a:t>     End</a:t>
            </a:r>
          </a:p>
          <a:p>
            <a:r>
              <a:rPr lang="en-US" dirty="0"/>
              <a:t>     If(max&gt;(</a:t>
            </a:r>
            <a:r>
              <a:rPr lang="en-US" dirty="0" err="1"/>
              <a:t>maxDistance</a:t>
            </a:r>
            <a:r>
              <a:rPr lang="en-US" dirty="0"/>
              <a:t>*Theta))</a:t>
            </a:r>
          </a:p>
          <a:p>
            <a:r>
              <a:rPr lang="en-US" dirty="0"/>
              <a:t>         k=k+1;</a:t>
            </a:r>
          </a:p>
          <a:p>
            <a:r>
              <a:rPr lang="en-US" dirty="0"/>
              <a:t>         Center(k,:)=x(index,:);</a:t>
            </a:r>
          </a:p>
          <a:p>
            <a:r>
              <a:rPr lang="en-US" dirty="0"/>
              <a:t>         Pattern(index)=k;</a:t>
            </a:r>
          </a:p>
          <a:p>
            <a:r>
              <a:rPr lang="en-US" dirty="0"/>
              <a:t>         </a:t>
            </a:r>
            <a:r>
              <a:rPr lang="en-US" dirty="0" err="1"/>
              <a:t>minDistance</a:t>
            </a:r>
            <a:r>
              <a:rPr lang="en-US" dirty="0"/>
              <a:t>(index,1)=0;</a:t>
            </a:r>
          </a:p>
          <a:p>
            <a:r>
              <a:rPr lang="en-US" dirty="0"/>
              <a:t>     Else</a:t>
            </a:r>
          </a:p>
          <a:p>
            <a:r>
              <a:rPr lang="en-US" dirty="0"/>
              <a:t>            Break;</a:t>
            </a:r>
          </a:p>
          <a:p>
            <a:r>
              <a:rPr lang="en-US" dirty="0"/>
              <a:t>     End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579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497E-8420-CF47-BBF7-C464EEAF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MATLAB</a:t>
            </a:r>
            <a:r>
              <a:rPr lang="zh-Hans" altLang="en-US" dirty="0"/>
              <a:t> </a:t>
            </a:r>
            <a:r>
              <a:rPr lang="en-US" altLang="zh-Hans" dirty="0"/>
              <a:t>codes</a:t>
            </a:r>
            <a:r>
              <a:rPr lang="zh-Hans" altLang="en-US" dirty="0"/>
              <a:t> </a:t>
            </a:r>
            <a:r>
              <a:rPr lang="en-US" altLang="zh-Hans" dirty="0"/>
              <a:t>used</a:t>
            </a:r>
            <a:r>
              <a:rPr lang="zh-Hans" altLang="en-US" dirty="0"/>
              <a:t> </a:t>
            </a:r>
            <a:r>
              <a:rPr lang="en-US" altLang="zh-Hans" dirty="0"/>
              <a:t>above</a:t>
            </a:r>
            <a:r>
              <a:rPr lang="zh-Hans" altLang="en-US" dirty="0"/>
              <a:t> </a:t>
            </a:r>
            <a:r>
              <a:rPr lang="en-US" altLang="zh-Hans" dirty="0"/>
              <a:t>can</a:t>
            </a:r>
            <a:r>
              <a:rPr lang="zh-Hans" altLang="en-US"/>
              <a:t> </a:t>
            </a:r>
            <a:r>
              <a:rPr lang="en-US" altLang="zh-Hans"/>
              <a:t>be</a:t>
            </a:r>
            <a:r>
              <a:rPr lang="zh-Hans" altLang="en-US" dirty="0"/>
              <a:t> </a:t>
            </a:r>
            <a:r>
              <a:rPr lang="en-US" altLang="zh-Hans" dirty="0"/>
              <a:t>downloaded</a:t>
            </a:r>
            <a:r>
              <a:rPr lang="zh-Hans" altLang="en-US" dirty="0"/>
              <a:t> </a:t>
            </a:r>
            <a:r>
              <a:rPr lang="en-US" altLang="zh-Hans" dirty="0"/>
              <a:t>from</a:t>
            </a:r>
            <a:r>
              <a:rPr lang="zh-Hans" altLang="en-US" dirty="0"/>
              <a:t> </a:t>
            </a:r>
            <a:r>
              <a:rPr lang="en-US" altLang="zh-Hans" dirty="0"/>
              <a:t>my</a:t>
            </a:r>
            <a:r>
              <a:rPr lang="zh-Hans" altLang="en-US" dirty="0"/>
              <a:t> </a:t>
            </a:r>
            <a:r>
              <a:rPr lang="en-US" altLang="zh-Hans" dirty="0" err="1"/>
              <a:t>Github</a:t>
            </a:r>
            <a:r>
              <a:rPr lang="zh-Hans" altLang="en-US" dirty="0"/>
              <a:t> </a:t>
            </a:r>
            <a:r>
              <a:rPr lang="en-US" altLang="zh-Hans" dirty="0"/>
              <a:t>Page: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A94CE-2B21-3845-B636-C3AC741DC530}"/>
              </a:ext>
            </a:extLst>
          </p:cNvPr>
          <p:cNvSpPr/>
          <p:nvPr/>
        </p:nvSpPr>
        <p:spPr>
          <a:xfrm>
            <a:off x="3214092" y="2382758"/>
            <a:ext cx="5391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yaakovazat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95C42-9BB5-1645-9BEA-F116374E3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700808"/>
            <a:ext cx="2088232" cy="1733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946DC-86F1-7C4C-A851-28DF4E69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42" y="3839449"/>
            <a:ext cx="2243220" cy="21818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CB5EEB-8235-C744-A032-B6D793FEF86E}"/>
              </a:ext>
            </a:extLst>
          </p:cNvPr>
          <p:cNvSpPr/>
          <p:nvPr/>
        </p:nvSpPr>
        <p:spPr>
          <a:xfrm>
            <a:off x="3903382" y="4509120"/>
            <a:ext cx="40126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3200" dirty="0"/>
              <a:t>http://</a:t>
            </a:r>
            <a:r>
              <a:rPr lang="en-US" altLang="zh-Hans" sz="3200" dirty="0" err="1"/>
              <a:t>yaakovazat.com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63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k-KZ" sz="2400" dirty="0"/>
              <a:t>Алгоритм </a:t>
            </a:r>
            <a:r>
              <a:rPr lang="kk-KZ" sz="2400" dirty="0" err="1"/>
              <a:t>кластеризации</a:t>
            </a:r>
            <a:r>
              <a:rPr lang="kk-KZ" sz="2400" dirty="0"/>
              <a:t> - алгоритм </a:t>
            </a:r>
            <a:r>
              <a:rPr lang="kk-KZ" sz="2400" dirty="0" err="1"/>
              <a:t>максимального</a:t>
            </a:r>
            <a:r>
              <a:rPr lang="kk-KZ" sz="2400" dirty="0"/>
              <a:t> и </a:t>
            </a:r>
            <a:r>
              <a:rPr lang="kk-KZ" sz="2400" dirty="0" err="1"/>
              <a:t>минимального</a:t>
            </a:r>
            <a:r>
              <a:rPr lang="kk-KZ" sz="2400" dirty="0"/>
              <a:t> </a:t>
            </a:r>
            <a:r>
              <a:rPr lang="kk-KZ" sz="2400" dirty="0" err="1"/>
              <a:t>расстояния</a:t>
            </a:r>
            <a:r>
              <a:rPr lang="kk-KZ" sz="2400" dirty="0"/>
              <a:t> (экземпляр + код)</a:t>
            </a:r>
            <a:endParaRPr lang="en-US" sz="24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k-KZ" altLang="zh-Hans" sz="2000" dirty="0" err="1"/>
              <a:t>Основная</a:t>
            </a:r>
            <a:r>
              <a:rPr lang="kk-KZ" altLang="zh-Hans" sz="2000" dirty="0"/>
              <a:t> идея </a:t>
            </a:r>
            <a:r>
              <a:rPr lang="kk-KZ" altLang="zh-Hans" sz="2000" dirty="0" err="1"/>
              <a:t>алгоритма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максимального</a:t>
            </a:r>
            <a:r>
              <a:rPr lang="kk-KZ" altLang="zh-Hans" sz="2000" dirty="0"/>
              <a:t> и </a:t>
            </a:r>
            <a:r>
              <a:rPr lang="kk-KZ" altLang="zh-Hans" sz="2000" dirty="0" err="1"/>
              <a:t>минимального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расстояния</a:t>
            </a:r>
            <a:endParaRPr lang="kk-KZ" altLang="zh-Hans" sz="2000" dirty="0"/>
          </a:p>
          <a:p>
            <a:r>
              <a:rPr lang="kk-KZ" altLang="zh-Hans" sz="2000" dirty="0" err="1"/>
              <a:t>Шаги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реализации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алгоритма</a:t>
            </a:r>
            <a:endParaRPr lang="kk-KZ" altLang="zh-Hans" sz="2000" dirty="0"/>
          </a:p>
          <a:p>
            <a:r>
              <a:rPr lang="kk-KZ" altLang="zh-Hans" sz="2000" dirty="0" err="1"/>
              <a:t>Примеры</a:t>
            </a:r>
            <a:r>
              <a:rPr lang="kk-KZ" altLang="zh-Hans" sz="2000" dirty="0"/>
              <a:t> кода </a:t>
            </a:r>
            <a:r>
              <a:rPr lang="en-US" altLang="zh-Hans" sz="2000" dirty="0" err="1"/>
              <a:t>Matlab</a:t>
            </a:r>
            <a:endParaRPr lang="en-US" altLang="zh-Hans" sz="2000" dirty="0"/>
          </a:p>
          <a:p>
            <a:r>
              <a:rPr lang="kk-KZ" altLang="zh-Hans" sz="2000" dirty="0" err="1"/>
              <a:t>Решение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проблем</a:t>
            </a:r>
            <a:r>
              <a:rPr lang="kk-KZ" altLang="zh-Hans" sz="2000" dirty="0"/>
              <a:t> (</a:t>
            </a:r>
            <a:r>
              <a:rPr lang="kk-KZ" altLang="zh-Hans" sz="2000" dirty="0" err="1"/>
              <a:t>мы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вместе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решаем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задачи</a:t>
            </a:r>
            <a:r>
              <a:rPr lang="kk-KZ" altLang="zh-Hans" sz="2000" dirty="0"/>
              <a:t> 3.1.3.2 и 3.3)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E5EFA-80F4-D34C-9E89-009ABF0D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4149080"/>
            <a:ext cx="6096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4. </a:t>
            </a:r>
            <a:r>
              <a:rPr lang="kk-KZ" altLang="zh-Hans" dirty="0" err="1"/>
              <a:t>Решение</a:t>
            </a:r>
            <a:r>
              <a:rPr lang="kk-KZ" altLang="zh-Hans" dirty="0"/>
              <a:t> </a:t>
            </a:r>
            <a:r>
              <a:rPr lang="kk-KZ" altLang="zh-Hans" dirty="0" err="1"/>
              <a:t>проблем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4.1</a:t>
            </a:r>
            <a:r>
              <a:rPr lang="zh-Hans" altLang="en-US" dirty="0"/>
              <a:t> </a:t>
            </a:r>
            <a:r>
              <a:rPr lang="kk-KZ" b="1" i="1" dirty="0"/>
              <a:t>3.1. -есеп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196" y="1916832"/>
            <a:ext cx="4416552" cy="762000"/>
          </a:xfrm>
        </p:spPr>
        <p:txBody>
          <a:bodyPr/>
          <a:lstStyle/>
          <a:p>
            <a:r>
              <a:rPr lang="ru-RU" altLang="zh-Hans" dirty="0"/>
              <a:t>Дано</a:t>
            </a:r>
            <a:r>
              <a:rPr lang="en-US" altLang="zh-Hans" dirty="0"/>
              <a:t>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</p:spPr>
            <p:txBody>
              <a:bodyPr>
                <a:normAutofit/>
              </a:bodyPr>
              <a:lstStyle/>
              <a:p>
                <a:r>
                  <a:rPr lang="kk-KZ" b="1" i="1" dirty="0"/>
                  <a:t>3.1. -есеп.</a:t>
                </a:r>
                <a:r>
                  <a:rPr lang="kk-KZ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k-KZ" dirty="0"/>
                  <a:t> жазықтығында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2, 0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4, 4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5, 5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5, 3</m:t>
                        </m:r>
                      </m:e>
                    </m:d>
                  </m:oMath>
                </a14:m>
                <a:r>
                  <a:rPr lang="kk-KZ" dirty="0"/>
                  <a:t> вектор-бейнелері берілсін. Екі класс бойынша осы бейнелердің </a:t>
                </a:r>
                <a:r>
                  <a:rPr lang="kk-KZ" dirty="0" err="1"/>
                  <a:t>кластеризациясын</a:t>
                </a:r>
                <a:r>
                  <a:rPr lang="kk-KZ" dirty="0"/>
                  <a:t> табу керек.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  <a:blipFill>
                <a:blip r:embed="rId2"/>
                <a:stretch>
                  <a:fillRect l="-1719" t="-2264" r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4.2</a:t>
            </a:r>
            <a:r>
              <a:rPr lang="zh-Hans" altLang="en-US" dirty="0"/>
              <a:t> </a:t>
            </a:r>
            <a:r>
              <a:rPr lang="kk-KZ" b="1" i="1" dirty="0"/>
              <a:t>3.1. –есеп</a:t>
            </a:r>
            <a:r>
              <a:rPr lang="zh-Hans" altLang="en-US" b="1" i="1" dirty="0"/>
              <a:t> </a:t>
            </a:r>
            <a:r>
              <a:rPr lang="en-US" altLang="zh-Hans" b="1" i="1" dirty="0"/>
              <a:t>step</a:t>
            </a:r>
            <a:r>
              <a:rPr lang="zh-Hans" altLang="en-US" b="1" i="1" dirty="0"/>
              <a:t> </a:t>
            </a:r>
            <a:r>
              <a:rPr lang="en-US" altLang="zh-Hans" b="1" i="1" dirty="0"/>
              <a:t>1:</a:t>
            </a:r>
            <a:r>
              <a:rPr lang="zh-Hans" altLang="en-US" b="1" i="1" dirty="0"/>
              <a:t> 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5A8948-2EF5-E246-814B-705366F8BC86}"/>
              </a:ext>
            </a:extLst>
          </p:cNvPr>
          <p:cNvSpPr/>
          <p:nvPr/>
        </p:nvSpPr>
        <p:spPr>
          <a:xfrm>
            <a:off x="1522414" y="1844824"/>
            <a:ext cx="6092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Both"/>
            </a:pPr>
            <a:r>
              <a:rPr lang="kk-KZ" altLang="zh-Hans" dirty="0" err="1"/>
              <a:t>Для</a:t>
            </a:r>
            <a:r>
              <a:rPr lang="kk-KZ" altLang="zh-Hans" dirty="0"/>
              <a:t> </a:t>
            </a:r>
            <a:r>
              <a:rPr lang="kk-KZ" altLang="zh-Hans" dirty="0" err="1"/>
              <a:t>данного</a:t>
            </a:r>
            <a:r>
              <a:rPr lang="kk-KZ" altLang="zh-Hans" dirty="0"/>
              <a:t> </a:t>
            </a:r>
            <a:r>
              <a:rPr lang="el-GR" altLang="zh-Hans" dirty="0"/>
              <a:t>θ, 0 &lt;θ &lt;1 </a:t>
            </a:r>
            <a:r>
              <a:rPr lang="kk-KZ" altLang="zh-Hans" dirty="0"/>
              <a:t>и </a:t>
            </a:r>
            <a:r>
              <a:rPr lang="kk-KZ" altLang="zh-Hans" dirty="0" err="1"/>
              <a:t>возьмем</a:t>
            </a:r>
            <a:r>
              <a:rPr lang="kk-KZ" altLang="zh-Hans" dirty="0"/>
              <a:t> </a:t>
            </a:r>
            <a:r>
              <a:rPr lang="kk-KZ" altLang="zh-Hans" dirty="0" err="1"/>
              <a:t>любой</a:t>
            </a:r>
            <a:r>
              <a:rPr lang="kk-KZ" altLang="zh-Hans" dirty="0"/>
              <a:t> </a:t>
            </a:r>
            <a:r>
              <a:rPr lang="kk-KZ" altLang="zh-Hans" dirty="0" err="1"/>
              <a:t>образец</a:t>
            </a:r>
            <a:r>
              <a:rPr lang="kk-KZ" altLang="zh-Hans" dirty="0"/>
              <a:t> </a:t>
            </a:r>
            <a:r>
              <a:rPr lang="kk-KZ" altLang="zh-Hans" dirty="0" err="1"/>
              <a:t>в</a:t>
            </a:r>
            <a:r>
              <a:rPr lang="kk-KZ" altLang="zh-Hans" dirty="0"/>
              <a:t> </a:t>
            </a:r>
            <a:r>
              <a:rPr lang="kk-KZ" altLang="zh-Hans" dirty="0" err="1"/>
              <a:t>качестве</a:t>
            </a:r>
            <a:r>
              <a:rPr lang="kk-KZ" altLang="zh-Hans" dirty="0"/>
              <a:t> </a:t>
            </a:r>
            <a:r>
              <a:rPr lang="kk-KZ" altLang="zh-Hans" dirty="0" err="1"/>
              <a:t>первого</a:t>
            </a:r>
            <a:r>
              <a:rPr lang="kk-KZ" altLang="zh-Hans" dirty="0"/>
              <a:t> </a:t>
            </a:r>
            <a:r>
              <a:rPr lang="kk-KZ" altLang="zh-Hans" dirty="0" err="1"/>
              <a:t>центра</a:t>
            </a:r>
            <a:r>
              <a:rPr lang="kk-KZ" altLang="zh-Hans" dirty="0"/>
              <a:t> </a:t>
            </a:r>
            <a:r>
              <a:rPr lang="kk-KZ" altLang="zh-Hans" dirty="0" err="1"/>
              <a:t>кластера</a:t>
            </a:r>
            <a:r>
              <a:rPr lang="kk-KZ" altLang="zh-Hans" dirty="0"/>
              <a:t>, </a:t>
            </a:r>
            <a:r>
              <a:rPr lang="kk-KZ" altLang="zh-Hans" dirty="0" err="1"/>
              <a:t>например</a:t>
            </a:r>
            <a:r>
              <a:rPr lang="kk-KZ" altLang="zh-Hans" dirty="0"/>
              <a:t>, </a:t>
            </a:r>
            <a:r>
              <a:rPr lang="kk-KZ" altLang="zh-Hans" dirty="0" err="1"/>
              <a:t>взяв</a:t>
            </a:r>
            <a:r>
              <a:rPr lang="kk-KZ" altLang="zh-Hans" dirty="0"/>
              <a:t> </a:t>
            </a:r>
            <a:r>
              <a:rPr lang="en-US" altLang="zh-Hans" dirty="0"/>
              <a:t>z1 = x1.</a:t>
            </a:r>
          </a:p>
          <a:p>
            <a:pPr marL="342900" indent="-342900">
              <a:buAutoNum type="arabicParenBoth"/>
            </a:pPr>
            <a:endParaRPr lang="en-US" altLang="zh-Hans" dirty="0"/>
          </a:p>
          <a:p>
            <a:pPr marL="342900" indent="-342900">
              <a:buAutoNum type="arabicParenBoth"/>
            </a:pPr>
            <a:r>
              <a:rPr lang="kk-KZ" altLang="zh-Hans" dirty="0" err="1"/>
              <a:t>Возьмите</a:t>
            </a:r>
            <a:r>
              <a:rPr lang="kk-KZ" altLang="zh-Hans" dirty="0"/>
              <a:t> </a:t>
            </a:r>
            <a:r>
              <a:rPr lang="el-GR" altLang="zh-Hans" dirty="0"/>
              <a:t>θ = 0,5</a:t>
            </a:r>
          </a:p>
          <a:p>
            <a:pPr marL="342900" indent="-342900">
              <a:buAutoNum type="arabicParenBoth"/>
            </a:pPr>
            <a:r>
              <a:rPr lang="en-US" altLang="zh-Hans" dirty="0"/>
              <a:t>Z1 = X1 = (1,1)</a:t>
            </a:r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ED9B15-A73E-B943-8ACA-10B076E3D246}"/>
              </a:ext>
            </a:extLst>
          </p:cNvPr>
          <p:cNvSpPr txBox="1">
            <a:spLocks/>
          </p:cNvSpPr>
          <p:nvPr/>
        </p:nvSpPr>
        <p:spPr>
          <a:xfrm>
            <a:off x="1674814" y="4270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dirty="0"/>
              <a:t>4.2</a:t>
            </a:r>
            <a:r>
              <a:rPr lang="zh-Hans" altLang="en-US" dirty="0"/>
              <a:t> </a:t>
            </a:r>
            <a:r>
              <a:rPr lang="kk-KZ" b="1" i="1" dirty="0"/>
              <a:t>3.1. –есеп</a:t>
            </a:r>
            <a:r>
              <a:rPr lang="zh-Hans" altLang="en-US" b="1" i="1" dirty="0"/>
              <a:t> </a:t>
            </a:r>
            <a:r>
              <a:rPr lang="en-US" altLang="zh-Hans" b="1" i="1" dirty="0"/>
              <a:t>step</a:t>
            </a:r>
            <a:r>
              <a:rPr lang="zh-Hans" altLang="en-US" b="1" i="1" dirty="0"/>
              <a:t> </a:t>
            </a:r>
            <a:r>
              <a:rPr lang="en-US" altLang="zh-Hans" b="1" i="1" dirty="0"/>
              <a:t>2:</a:t>
            </a:r>
            <a:r>
              <a:rPr lang="zh-Hans" altLang="en-US" b="1" i="1" dirty="0"/>
              <a:t> 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C08E8-4417-4C42-B545-FB67A43C7E86}"/>
              </a:ext>
            </a:extLst>
          </p:cNvPr>
          <p:cNvSpPr/>
          <p:nvPr/>
        </p:nvSpPr>
        <p:spPr>
          <a:xfrm>
            <a:off x="1674814" y="1700808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k-KZ" altLang="zh-Hans" dirty="0"/>
              <a:t>(2) </a:t>
            </a:r>
            <a:r>
              <a:rPr lang="kk-KZ" altLang="zh-Hans" dirty="0" err="1"/>
              <a:t>Поиск</a:t>
            </a:r>
            <a:r>
              <a:rPr lang="kk-KZ" altLang="zh-Hans" dirty="0"/>
              <a:t> </a:t>
            </a:r>
            <a:r>
              <a:rPr lang="kk-KZ" altLang="zh-Hans" dirty="0" err="1"/>
              <a:t>новых</a:t>
            </a:r>
            <a:r>
              <a:rPr lang="kk-KZ" altLang="zh-Hans" dirty="0"/>
              <a:t> </a:t>
            </a:r>
            <a:r>
              <a:rPr lang="kk-KZ" altLang="zh-Hans" dirty="0" err="1"/>
              <a:t>центров</a:t>
            </a:r>
            <a:r>
              <a:rPr lang="kk-KZ" altLang="zh-Hans" dirty="0"/>
              <a:t> </a:t>
            </a:r>
            <a:r>
              <a:rPr lang="kk-KZ" altLang="zh-Hans" dirty="0" err="1"/>
              <a:t>сбора</a:t>
            </a:r>
            <a:r>
              <a:rPr lang="kk-KZ" altLang="zh-Hans" dirty="0"/>
              <a:t>:</a:t>
            </a:r>
          </a:p>
          <a:p>
            <a:r>
              <a:rPr lang="kk-KZ" altLang="zh-Hans" dirty="0"/>
              <a:t>2.1. </a:t>
            </a:r>
            <a:r>
              <a:rPr lang="kk-KZ" altLang="zh-Hans" dirty="0" err="1"/>
              <a:t>Рассчитать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расстояние</a:t>
            </a:r>
            <a:r>
              <a:rPr lang="kk-KZ" altLang="zh-Hans" dirty="0"/>
              <a:t> </a:t>
            </a:r>
            <a:r>
              <a:rPr lang="kk-KZ" altLang="zh-Hans" dirty="0" err="1"/>
              <a:t>всех</a:t>
            </a:r>
            <a:r>
              <a:rPr lang="kk-KZ" altLang="zh-Hans" dirty="0"/>
              <a:t> </a:t>
            </a:r>
            <a:r>
              <a:rPr lang="kk-KZ" altLang="zh-Hans" dirty="0" err="1"/>
              <a:t>образцов</a:t>
            </a:r>
            <a:r>
              <a:rPr lang="kk-KZ" altLang="zh-Hans" dirty="0"/>
              <a:t> до </a:t>
            </a:r>
            <a:r>
              <a:rPr lang="en-US" altLang="zh-Hans" dirty="0"/>
              <a:t>Z1, </a:t>
            </a:r>
            <a:r>
              <a:rPr lang="kk-KZ" altLang="zh-Hans" dirty="0" err="1"/>
              <a:t>которое</a:t>
            </a:r>
            <a:r>
              <a:rPr lang="kk-KZ" altLang="zh-Hans" dirty="0"/>
              <a:t> </a:t>
            </a:r>
            <a:r>
              <a:rPr lang="kk-KZ" altLang="zh-Hans" dirty="0" err="1"/>
              <a:t>равно</a:t>
            </a:r>
            <a:r>
              <a:rPr lang="kk-KZ" altLang="zh-Hans" dirty="0"/>
              <a:t> </a:t>
            </a:r>
            <a:r>
              <a:rPr lang="en-US" altLang="zh-Hans" dirty="0"/>
              <a:t>Di1;</a:t>
            </a:r>
          </a:p>
          <a:p>
            <a:r>
              <a:rPr lang="en-US" altLang="zh-Hans" dirty="0"/>
              <a:t>2.2 </a:t>
            </a:r>
            <a:r>
              <a:rPr lang="kk-KZ" altLang="zh-Hans" dirty="0" err="1"/>
              <a:t>Если</a:t>
            </a:r>
            <a:r>
              <a:rPr lang="kk-KZ" altLang="zh-Hans" dirty="0"/>
              <a:t> </a:t>
            </a:r>
            <a:r>
              <a:rPr lang="en-US" altLang="zh-Hans" dirty="0"/>
              <a:t>Dk1 = max [Di1], </a:t>
            </a:r>
            <a:r>
              <a:rPr lang="kk-KZ" altLang="zh-Hans" dirty="0" err="1"/>
              <a:t>то</a:t>
            </a:r>
            <a:r>
              <a:rPr lang="kk-KZ" altLang="zh-Hans" dirty="0"/>
              <a:t> </a:t>
            </a:r>
            <a:r>
              <a:rPr lang="en-US" altLang="zh-Hans" dirty="0" err="1"/>
              <a:t>Xk</a:t>
            </a:r>
            <a:r>
              <a:rPr lang="en-US" altLang="zh-Hans" dirty="0"/>
              <a:t> </a:t>
            </a:r>
            <a:r>
              <a:rPr lang="kk-KZ" altLang="zh-Hans" dirty="0" err="1"/>
              <a:t>берется</a:t>
            </a:r>
            <a:r>
              <a:rPr lang="kk-KZ" altLang="zh-Hans" dirty="0"/>
              <a:t> </a:t>
            </a:r>
            <a:r>
              <a:rPr lang="kk-KZ" altLang="zh-Hans" dirty="0" err="1"/>
              <a:t>как</a:t>
            </a:r>
            <a:r>
              <a:rPr lang="kk-KZ" altLang="zh-Hans" dirty="0"/>
              <a:t> </a:t>
            </a:r>
            <a:r>
              <a:rPr lang="kk-KZ" altLang="zh-Hans" dirty="0" err="1"/>
              <a:t>второй</a:t>
            </a:r>
            <a:r>
              <a:rPr lang="kk-KZ" altLang="zh-Hans" dirty="0"/>
              <a:t> центр </a:t>
            </a:r>
            <a:r>
              <a:rPr lang="kk-KZ" altLang="zh-Hans" dirty="0" err="1"/>
              <a:t>кластера</a:t>
            </a:r>
            <a:r>
              <a:rPr lang="kk-KZ" altLang="zh-Hans" dirty="0"/>
              <a:t> </a:t>
            </a:r>
            <a:r>
              <a:rPr lang="en-US" altLang="zh-Hans" dirty="0"/>
              <a:t>Z2;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93E4F9-93A6-1348-A760-6A2DE413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18124"/>
              </p:ext>
            </p:extLst>
          </p:nvPr>
        </p:nvGraphicFramePr>
        <p:xfrm>
          <a:off x="1674814" y="3724031"/>
          <a:ext cx="10396260" cy="1656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55140">
                  <a:extLst>
                    <a:ext uri="{9D8B030D-6E8A-4147-A177-3AD203B41FA5}">
                      <a16:colId xmlns:a16="http://schemas.microsoft.com/office/drawing/2014/main" val="1111366649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3846017407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3023611519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2834031559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1563920093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1163866103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1531768518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3469868922"/>
                    </a:ext>
                  </a:extLst>
                </a:gridCol>
                <a:gridCol w="1155140">
                  <a:extLst>
                    <a:ext uri="{9D8B030D-6E8A-4147-A177-3AD203B41FA5}">
                      <a16:colId xmlns:a16="http://schemas.microsoft.com/office/drawing/2014/main" val="236864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(2,0)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(4,4)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08770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=X5</a:t>
                      </a:r>
                    </a:p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9904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BB5A1CC-F787-ED47-917B-327BB375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56" y="4797152"/>
            <a:ext cx="288032" cy="26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D6D3F-CEB0-F94F-9A08-4ECC2ED7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27" y="4797152"/>
            <a:ext cx="307406" cy="28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44F24-4AE5-7549-BC48-E3D4255D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617" y="5082955"/>
            <a:ext cx="345109" cy="268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73A57-6977-BC48-8485-1651A0D29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196" y="4797152"/>
            <a:ext cx="3175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35034-A20B-2E4A-9016-E1ACEA1BF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324" y="4792571"/>
            <a:ext cx="317500" cy="17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90944-E26D-694C-9D2D-EE2344082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872" y="4792571"/>
            <a:ext cx="393700" cy="17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24C92-1E59-1549-A5D5-BC1D17A9E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319" y="4793305"/>
            <a:ext cx="381000" cy="17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71AF17-4292-C44D-BEF5-7CC4D6FF5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4344" y="4792571"/>
            <a:ext cx="393700" cy="177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400CC-2F75-E54A-8B1D-B3B6D4DC6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263" y="4792571"/>
            <a:ext cx="317500" cy="17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F70F68-0C59-BB46-85AA-18B3ECD863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2988" y="5678771"/>
            <a:ext cx="12700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39EFB9-7BFE-6042-A071-0096316224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7373" y="5546296"/>
            <a:ext cx="1951142" cy="9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ED9B15-A73E-B943-8ACA-10B076E3D246}"/>
              </a:ext>
            </a:extLst>
          </p:cNvPr>
          <p:cNvSpPr txBox="1">
            <a:spLocks/>
          </p:cNvSpPr>
          <p:nvPr/>
        </p:nvSpPr>
        <p:spPr>
          <a:xfrm>
            <a:off x="1674814" y="4270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dirty="0"/>
              <a:t>4.2</a:t>
            </a:r>
            <a:r>
              <a:rPr lang="zh-Hans" altLang="en-US" dirty="0"/>
              <a:t> </a:t>
            </a:r>
            <a:r>
              <a:rPr lang="kk-KZ" b="1" i="1" dirty="0"/>
              <a:t>3.1. –есеп</a:t>
            </a:r>
            <a:r>
              <a:rPr lang="zh-Hans" altLang="en-US" b="1" i="1" dirty="0"/>
              <a:t> </a:t>
            </a:r>
            <a:r>
              <a:rPr lang="en-US" altLang="zh-Hans" b="1" i="1" dirty="0"/>
              <a:t>step</a:t>
            </a:r>
            <a:r>
              <a:rPr lang="zh-Hans" altLang="en-US" b="1" i="1" dirty="0"/>
              <a:t> </a:t>
            </a:r>
            <a:r>
              <a:rPr lang="en-US" altLang="zh-Hans" b="1" i="1" dirty="0"/>
              <a:t>2:</a:t>
            </a:r>
            <a:r>
              <a:rPr lang="zh-Hans" altLang="en-US" b="1" i="1" dirty="0"/>
              <a:t> 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C08E8-4417-4C42-B545-FB67A43C7E86}"/>
              </a:ext>
            </a:extLst>
          </p:cNvPr>
          <p:cNvSpPr/>
          <p:nvPr/>
        </p:nvSpPr>
        <p:spPr>
          <a:xfrm>
            <a:off x="1674814" y="1700808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k-KZ" altLang="zh-Hans" dirty="0"/>
              <a:t>(2) </a:t>
            </a:r>
            <a:r>
              <a:rPr lang="kk-KZ" altLang="zh-Hans" dirty="0" err="1"/>
              <a:t>Поиск</a:t>
            </a:r>
            <a:r>
              <a:rPr lang="kk-KZ" altLang="zh-Hans" dirty="0"/>
              <a:t> </a:t>
            </a:r>
            <a:r>
              <a:rPr lang="kk-KZ" altLang="zh-Hans" dirty="0" err="1"/>
              <a:t>новых</a:t>
            </a:r>
            <a:r>
              <a:rPr lang="kk-KZ" altLang="zh-Hans" dirty="0"/>
              <a:t> </a:t>
            </a:r>
            <a:r>
              <a:rPr lang="kk-KZ" altLang="zh-Hans" dirty="0" err="1"/>
              <a:t>центров</a:t>
            </a:r>
            <a:r>
              <a:rPr lang="kk-KZ" altLang="zh-Hans" dirty="0"/>
              <a:t> </a:t>
            </a:r>
            <a:r>
              <a:rPr lang="kk-KZ" altLang="zh-Hans" dirty="0" err="1"/>
              <a:t>сбора</a:t>
            </a:r>
            <a:r>
              <a:rPr lang="kk-KZ" altLang="zh-Hans" dirty="0"/>
              <a:t>:</a:t>
            </a:r>
          </a:p>
          <a:p>
            <a:r>
              <a:rPr lang="kk-KZ" altLang="zh-Hans" dirty="0"/>
              <a:t>2.3. </a:t>
            </a:r>
            <a:r>
              <a:rPr lang="kk-KZ" altLang="zh-Hans" dirty="0" err="1"/>
              <a:t>Рассчитайте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расстояния</a:t>
            </a:r>
            <a:r>
              <a:rPr lang="kk-KZ" altLang="zh-Hans" dirty="0"/>
              <a:t> от </a:t>
            </a:r>
            <a:r>
              <a:rPr lang="kk-KZ" altLang="zh-Hans" dirty="0" err="1"/>
              <a:t>всех</a:t>
            </a:r>
            <a:r>
              <a:rPr lang="kk-KZ" altLang="zh-Hans" dirty="0"/>
              <a:t> </a:t>
            </a:r>
            <a:r>
              <a:rPr lang="kk-KZ" altLang="zh-Hans" dirty="0" err="1"/>
              <a:t>образцов</a:t>
            </a:r>
            <a:r>
              <a:rPr lang="kk-KZ" altLang="zh-Hans" dirty="0"/>
              <a:t> до </a:t>
            </a:r>
            <a:r>
              <a:rPr lang="kk-KZ" altLang="zh-Hans" dirty="0" err="1"/>
              <a:t>центров</a:t>
            </a:r>
            <a:r>
              <a:rPr lang="kk-KZ" altLang="zh-Hans" dirty="0"/>
              <a:t> </a:t>
            </a:r>
            <a:r>
              <a:rPr lang="kk-KZ" altLang="zh-Hans" dirty="0" err="1"/>
              <a:t>кластеров</a:t>
            </a:r>
            <a:r>
              <a:rPr lang="kk-KZ" altLang="zh-Hans" dirty="0"/>
              <a:t> </a:t>
            </a:r>
            <a:r>
              <a:rPr lang="en-US" altLang="zh-Hans" dirty="0"/>
              <a:t>Z1 </a:t>
            </a:r>
            <a:r>
              <a:rPr lang="kk-KZ" altLang="zh-Hans" dirty="0"/>
              <a:t>и </a:t>
            </a:r>
            <a:r>
              <a:rPr lang="en-US" altLang="zh-Hans" dirty="0"/>
              <a:t>Z2, </a:t>
            </a:r>
            <a:r>
              <a:rPr lang="kk-KZ" altLang="zh-Hans" dirty="0" err="1"/>
              <a:t>которые</a:t>
            </a:r>
            <a:r>
              <a:rPr lang="kk-KZ" altLang="zh-Hans" dirty="0"/>
              <a:t> </a:t>
            </a:r>
            <a:r>
              <a:rPr lang="kk-KZ" altLang="zh-Hans" dirty="0" err="1"/>
              <a:t>являются</a:t>
            </a:r>
            <a:r>
              <a:rPr lang="kk-KZ" altLang="zh-Hans" dirty="0"/>
              <a:t> </a:t>
            </a:r>
            <a:r>
              <a:rPr lang="en-US" altLang="zh-Hans" dirty="0"/>
              <a:t>Di1 </a:t>
            </a:r>
            <a:r>
              <a:rPr lang="kk-KZ" altLang="zh-Hans" dirty="0"/>
              <a:t>и </a:t>
            </a:r>
            <a:r>
              <a:rPr lang="en-US" altLang="zh-Hans" dirty="0"/>
              <a:t>Di2;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93E4F9-93A6-1348-A760-6A2DE413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572401"/>
              </p:ext>
            </p:extLst>
          </p:nvPr>
        </p:nvGraphicFramePr>
        <p:xfrm>
          <a:off x="1557908" y="2696548"/>
          <a:ext cx="10513170" cy="30263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68130">
                  <a:extLst>
                    <a:ext uri="{9D8B030D-6E8A-4147-A177-3AD203B41FA5}">
                      <a16:colId xmlns:a16="http://schemas.microsoft.com/office/drawing/2014/main" val="111136664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846017407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02361151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83403155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6392009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16386610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31768518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469868922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36864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(2,0)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(4,4)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08770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=X5</a:t>
                      </a:r>
                    </a:p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9904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0729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Min(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,</a:t>
                      </a:r>
                      <a:r>
                        <a:rPr lang="zh-Hans" altLang="en-US" dirty="0"/>
                        <a:t>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1842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BB5A1CC-F787-ED47-917B-327BB375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74" y="3748416"/>
            <a:ext cx="288032" cy="26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D6D3F-CEB0-F94F-9A08-4ECC2ED7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3758989"/>
            <a:ext cx="307406" cy="28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44F24-4AE5-7549-BC48-E3D4255D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4" y="4017246"/>
            <a:ext cx="345109" cy="268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FA8A7-7EB9-7E4B-88C0-1397E6A52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601" y="3810421"/>
            <a:ext cx="317500" cy="17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271B-DB26-F944-A040-CF791C62E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729" y="3805840"/>
            <a:ext cx="3175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BB72B-0238-2A4B-B987-78068B3AC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277" y="3805840"/>
            <a:ext cx="393700" cy="177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713CBF-994B-6742-B3A2-DA3599359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724" y="3806574"/>
            <a:ext cx="381000" cy="17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34C6EE-C626-BC47-BF6B-EDF8B8F68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7749" y="3805840"/>
            <a:ext cx="393700" cy="177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B70FB4-9E5D-9544-8EAC-C09EFF4E0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5668" y="3805840"/>
            <a:ext cx="317500" cy="177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E3B0CB-78EF-0447-A749-D218412C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74" y="4693141"/>
            <a:ext cx="288032" cy="2688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6BAB26-43DF-D340-97EB-755F39BFC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2004" y="4705770"/>
            <a:ext cx="307406" cy="307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7184A-25CF-1D44-AE89-841E7D6FF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3067" y="5031318"/>
            <a:ext cx="301725" cy="234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A19F71-8F34-464F-8331-6EFFFFF2A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1078" y="4702185"/>
            <a:ext cx="381000" cy="1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2966DC-00B7-A547-9160-133CDADE56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58651" y="4721399"/>
            <a:ext cx="393700" cy="177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5E1E17-F728-F74D-B4EB-3727BB52E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2692" y="4702185"/>
            <a:ext cx="381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34FF-2EC0-D345-851A-A48FCD47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300" y="4632499"/>
            <a:ext cx="3175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664935-D2D7-6A44-8CD3-831D63EEA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5621" y="4643429"/>
            <a:ext cx="3175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218C6A-C823-6A47-AC2A-44D5A2239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5849" y="4675884"/>
            <a:ext cx="317500" cy="177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70F1F-D66F-534F-8C13-183CF6FF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40" y="5354907"/>
            <a:ext cx="345109" cy="268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028297-C0F1-7A4A-9F60-66F5BFB6B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8682" y="5344062"/>
            <a:ext cx="372994" cy="2901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D5A6F-DB22-C64A-838B-3BC3F9CD4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5668" y="5400215"/>
            <a:ext cx="3175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D1E75F-2042-8A4D-8FBA-4203E0167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851" y="5354907"/>
            <a:ext cx="3175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CE5F2D-91E1-9D40-90F2-2F1134C9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442" y="5340477"/>
            <a:ext cx="317500" cy="177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39531C-DB86-2A4A-AD6D-78F00ED01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67" y="5340477"/>
            <a:ext cx="317500" cy="177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F2EAF-73AF-214E-B165-0857DBCF5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794" y="5354907"/>
            <a:ext cx="317500" cy="177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FFDB9B-39F2-3943-BC5F-9C83B66A78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45849" y="5348277"/>
            <a:ext cx="317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3ED9B15-A73E-B943-8ACA-10B076E3D246}"/>
              </a:ext>
            </a:extLst>
          </p:cNvPr>
          <p:cNvSpPr txBox="1">
            <a:spLocks/>
          </p:cNvSpPr>
          <p:nvPr/>
        </p:nvSpPr>
        <p:spPr>
          <a:xfrm>
            <a:off x="1674814" y="4270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dirty="0"/>
              <a:t>4.2</a:t>
            </a:r>
            <a:r>
              <a:rPr lang="zh-Hans" altLang="en-US" dirty="0"/>
              <a:t> </a:t>
            </a:r>
            <a:r>
              <a:rPr lang="kk-KZ" b="1" i="1" dirty="0"/>
              <a:t>3.1. –есеп</a:t>
            </a:r>
            <a:r>
              <a:rPr lang="zh-Hans" altLang="en-US" b="1" i="1" dirty="0"/>
              <a:t> </a:t>
            </a:r>
            <a:r>
              <a:rPr lang="en-US" altLang="zh-Hans" b="1" i="1" dirty="0"/>
              <a:t>step</a:t>
            </a:r>
            <a:r>
              <a:rPr lang="zh-Hans" altLang="en-US" b="1" i="1" dirty="0"/>
              <a:t> </a:t>
            </a:r>
            <a:r>
              <a:rPr lang="en-US" altLang="zh-Hans" b="1" i="1" dirty="0"/>
              <a:t>2:</a:t>
            </a:r>
            <a:r>
              <a:rPr lang="zh-Hans" altLang="en-US" b="1" i="1" dirty="0"/>
              <a:t> </a:t>
            </a:r>
            <a:r>
              <a:rPr lang="zh-Hans" altLang="en-US" dirty="0"/>
              <a:t>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1C08E8-4417-4C42-B545-FB67A43C7E86}"/>
              </a:ext>
            </a:extLst>
          </p:cNvPr>
          <p:cNvSpPr/>
          <p:nvPr/>
        </p:nvSpPr>
        <p:spPr>
          <a:xfrm>
            <a:off x="1674814" y="1700808"/>
            <a:ext cx="1039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k-KZ" altLang="zh-Hans" dirty="0"/>
              <a:t>(2) </a:t>
            </a:r>
            <a:r>
              <a:rPr lang="kk-KZ" altLang="zh-Hans" dirty="0" err="1"/>
              <a:t>Поиск</a:t>
            </a:r>
            <a:r>
              <a:rPr lang="kk-KZ" altLang="zh-Hans" dirty="0"/>
              <a:t> </a:t>
            </a:r>
            <a:r>
              <a:rPr lang="kk-KZ" altLang="zh-Hans" dirty="0" err="1"/>
              <a:t>новых</a:t>
            </a:r>
            <a:r>
              <a:rPr lang="kk-KZ" altLang="zh-Hans" dirty="0"/>
              <a:t> </a:t>
            </a:r>
            <a:r>
              <a:rPr lang="kk-KZ" altLang="zh-Hans" dirty="0" err="1"/>
              <a:t>центров</a:t>
            </a:r>
            <a:r>
              <a:rPr lang="kk-KZ" altLang="zh-Hans" dirty="0"/>
              <a:t> </a:t>
            </a:r>
            <a:r>
              <a:rPr lang="kk-KZ" altLang="zh-Hans" dirty="0" err="1"/>
              <a:t>сбора</a:t>
            </a:r>
            <a:r>
              <a:rPr lang="kk-KZ" altLang="zh-Hans" dirty="0"/>
              <a:t>:</a:t>
            </a:r>
          </a:p>
          <a:p>
            <a:r>
              <a:rPr lang="kk-KZ" altLang="zh-Hans" dirty="0"/>
              <a:t>2.4 </a:t>
            </a:r>
            <a:r>
              <a:rPr lang="kk-KZ" altLang="zh-Hans" dirty="0" err="1"/>
              <a:t>Если</a:t>
            </a:r>
            <a:r>
              <a:rPr lang="kk-KZ" altLang="zh-Hans" dirty="0"/>
              <a:t> </a:t>
            </a:r>
            <a:r>
              <a:rPr lang="en-US" altLang="zh-Hans" dirty="0"/>
              <a:t>Dl = max {min (Di1, Di2, Di3 ..)}, </a:t>
            </a:r>
            <a:r>
              <a:rPr lang="en-US" altLang="zh-Hans" dirty="0" err="1"/>
              <a:t>i</a:t>
            </a:r>
            <a:r>
              <a:rPr lang="en-US" altLang="zh-Hans" dirty="0"/>
              <a:t> = 1,2, ... n </a:t>
            </a:r>
            <a:r>
              <a:rPr lang="kk-KZ" altLang="zh-Hans" dirty="0"/>
              <a:t>и </a:t>
            </a:r>
            <a:r>
              <a:rPr lang="en-US" altLang="zh-Hans" dirty="0"/>
              <a:t>Dl&gt; a • D12, </a:t>
            </a:r>
            <a:r>
              <a:rPr lang="kk-KZ" altLang="zh-Hans" dirty="0" err="1"/>
              <a:t>где</a:t>
            </a:r>
            <a:r>
              <a:rPr lang="kk-KZ" altLang="zh-Hans" dirty="0"/>
              <a:t> </a:t>
            </a:r>
            <a:r>
              <a:rPr lang="en-US" altLang="zh-Hans" dirty="0"/>
              <a:t>D12 - </a:t>
            </a:r>
            <a:r>
              <a:rPr lang="kk-KZ" altLang="zh-Hans" dirty="0" err="1"/>
              <a:t>расстояние</a:t>
            </a:r>
            <a:r>
              <a:rPr lang="kk-KZ" altLang="zh-Hans" dirty="0"/>
              <a:t> </a:t>
            </a:r>
            <a:r>
              <a:rPr lang="kk-KZ" altLang="zh-Hans" dirty="0" err="1"/>
              <a:t>между</a:t>
            </a:r>
            <a:r>
              <a:rPr lang="kk-KZ" altLang="zh-Hans" dirty="0"/>
              <a:t> </a:t>
            </a:r>
            <a:r>
              <a:rPr lang="en-US" altLang="zh-Hans" dirty="0"/>
              <a:t>Z1 </a:t>
            </a:r>
            <a:r>
              <a:rPr lang="kk-KZ" altLang="zh-Hans" dirty="0"/>
              <a:t>и </a:t>
            </a:r>
            <a:r>
              <a:rPr lang="en-US" altLang="zh-Hans" dirty="0"/>
              <a:t>Z2, </a:t>
            </a:r>
            <a:r>
              <a:rPr lang="kk-KZ" altLang="zh-Hans" dirty="0" err="1"/>
              <a:t>то</a:t>
            </a:r>
            <a:r>
              <a:rPr lang="kk-KZ" altLang="zh-Hans" dirty="0"/>
              <a:t> </a:t>
            </a:r>
            <a:r>
              <a:rPr lang="en-US" altLang="zh-Hans" dirty="0"/>
              <a:t>Xl </a:t>
            </a:r>
            <a:r>
              <a:rPr lang="kk-KZ" altLang="zh-Hans" dirty="0" err="1"/>
              <a:t>взятый</a:t>
            </a:r>
            <a:r>
              <a:rPr lang="kk-KZ" altLang="zh-Hans" dirty="0"/>
              <a:t> </a:t>
            </a:r>
            <a:r>
              <a:rPr lang="kk-KZ" altLang="zh-Hans" dirty="0" err="1"/>
              <a:t>в</a:t>
            </a:r>
            <a:r>
              <a:rPr lang="kk-KZ" altLang="zh-Hans" dirty="0"/>
              <a:t> </a:t>
            </a:r>
            <a:r>
              <a:rPr lang="kk-KZ" altLang="zh-Hans" dirty="0" err="1"/>
              <a:t>качестве</a:t>
            </a:r>
            <a:r>
              <a:rPr lang="kk-KZ" altLang="zh-Hans" dirty="0"/>
              <a:t> </a:t>
            </a:r>
            <a:r>
              <a:rPr lang="kk-KZ" altLang="zh-Hans" dirty="0" err="1"/>
              <a:t>третьего</a:t>
            </a:r>
            <a:r>
              <a:rPr lang="kk-KZ" altLang="zh-Hans" dirty="0"/>
              <a:t> </a:t>
            </a:r>
            <a:r>
              <a:rPr lang="kk-KZ" altLang="zh-Hans" dirty="0" err="1"/>
              <a:t>кластерного</a:t>
            </a:r>
            <a:r>
              <a:rPr lang="kk-KZ" altLang="zh-Hans" dirty="0"/>
              <a:t> </a:t>
            </a:r>
            <a:r>
              <a:rPr lang="kk-KZ" altLang="zh-Hans" dirty="0" err="1"/>
              <a:t>центра</a:t>
            </a:r>
            <a:r>
              <a:rPr lang="kk-KZ" altLang="zh-Hans" dirty="0"/>
              <a:t>;</a:t>
            </a:r>
          </a:p>
          <a:p>
            <a:r>
              <a:rPr lang="kk-KZ" altLang="zh-Hans" dirty="0"/>
              <a:t>2.5 </a:t>
            </a:r>
            <a:r>
              <a:rPr lang="kk-KZ" altLang="zh-Hans" dirty="0" err="1"/>
              <a:t>Повторите</a:t>
            </a:r>
            <a:r>
              <a:rPr lang="kk-KZ" altLang="zh-Hans" dirty="0"/>
              <a:t> </a:t>
            </a:r>
            <a:r>
              <a:rPr lang="kk-KZ" altLang="zh-Hans" dirty="0" err="1"/>
              <a:t>описанную</a:t>
            </a:r>
            <a:r>
              <a:rPr lang="kk-KZ" altLang="zh-Hans" dirty="0"/>
              <a:t> </a:t>
            </a:r>
            <a:r>
              <a:rPr lang="kk-KZ" altLang="zh-Hans" dirty="0" err="1"/>
              <a:t>выше</a:t>
            </a:r>
            <a:r>
              <a:rPr lang="kk-KZ" altLang="zh-Hans" dirty="0"/>
              <a:t> </a:t>
            </a:r>
            <a:r>
              <a:rPr lang="kk-KZ" altLang="zh-Hans" dirty="0" err="1"/>
              <a:t>операцию</a:t>
            </a:r>
            <a:r>
              <a:rPr lang="kk-KZ" altLang="zh-Hans" dirty="0"/>
              <a:t> до </a:t>
            </a:r>
            <a:r>
              <a:rPr lang="kk-KZ" altLang="zh-Hans" dirty="0" err="1"/>
              <a:t>тех</a:t>
            </a:r>
            <a:r>
              <a:rPr lang="kk-KZ" altLang="zh-Hans" dirty="0"/>
              <a:t> </a:t>
            </a:r>
            <a:r>
              <a:rPr lang="kk-KZ" altLang="zh-Hans" dirty="0" err="1"/>
              <a:t>пор</a:t>
            </a:r>
            <a:r>
              <a:rPr lang="kk-KZ" altLang="zh-Hans" dirty="0"/>
              <a:t>, </a:t>
            </a:r>
            <a:r>
              <a:rPr lang="kk-KZ" altLang="zh-Hans" dirty="0" err="1"/>
              <a:t>пока</a:t>
            </a:r>
            <a:r>
              <a:rPr lang="kk-KZ" altLang="zh-Hans" dirty="0"/>
              <a:t> не </a:t>
            </a:r>
            <a:r>
              <a:rPr lang="kk-KZ" altLang="zh-Hans" dirty="0" err="1"/>
              <a:t>будет</a:t>
            </a:r>
            <a:r>
              <a:rPr lang="kk-KZ" altLang="zh-Hans" dirty="0"/>
              <a:t> </a:t>
            </a:r>
            <a:r>
              <a:rPr lang="kk-KZ" altLang="zh-Hans" dirty="0" err="1"/>
              <a:t>выполнено</a:t>
            </a:r>
            <a:r>
              <a:rPr lang="kk-KZ" altLang="zh-Hans" dirty="0"/>
              <a:t> </a:t>
            </a:r>
            <a:r>
              <a:rPr lang="en-US" altLang="zh-Hans" dirty="0"/>
              <a:t>Dl &lt;a · D12.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93E4F9-93A6-1348-A760-6A2DE413D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452756"/>
              </p:ext>
            </p:extLst>
          </p:nvPr>
        </p:nvGraphicFramePr>
        <p:xfrm>
          <a:off x="1563510" y="2852936"/>
          <a:ext cx="10513170" cy="30263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68130">
                  <a:extLst>
                    <a:ext uri="{9D8B030D-6E8A-4147-A177-3AD203B41FA5}">
                      <a16:colId xmlns:a16="http://schemas.microsoft.com/office/drawing/2014/main" val="111136664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846017407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02361151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83403155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6392009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16386610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31768518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469868922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36864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(2,0)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(4,4)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08770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=X5</a:t>
                      </a:r>
                    </a:p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9904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0729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Min(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,</a:t>
                      </a:r>
                      <a:r>
                        <a:rPr lang="zh-Hans" altLang="en-US" dirty="0"/>
                        <a:t>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1842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BB5A1CC-F787-ED47-917B-327BB375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276" y="3904804"/>
            <a:ext cx="288032" cy="268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D6D3F-CEB0-F94F-9A08-4ECC2ED7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06" y="3915377"/>
            <a:ext cx="307406" cy="286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644F24-4AE5-7549-BC48-E3D4255D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416" y="4173634"/>
            <a:ext cx="345109" cy="2684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FA8A7-7EB9-7E4B-88C0-1397E6A52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203" y="3966809"/>
            <a:ext cx="317500" cy="17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93271B-DB26-F944-A040-CF791C62E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331" y="3962228"/>
            <a:ext cx="3175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4BB72B-0238-2A4B-B987-78068B3AC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879" y="3962228"/>
            <a:ext cx="393700" cy="177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713CBF-994B-6742-B3A2-DA3599359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326" y="3962962"/>
            <a:ext cx="381000" cy="17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34C6EE-C626-BC47-BF6B-EDF8B8F68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3351" y="3962228"/>
            <a:ext cx="393700" cy="177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B70FB4-9E5D-9544-8EAC-C09EFF4E0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1270" y="3962228"/>
            <a:ext cx="317500" cy="177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E3B0CB-78EF-0447-A749-D218412C0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76" y="4849529"/>
            <a:ext cx="288032" cy="2688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6BAB26-43DF-D340-97EB-755F39BFCD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7606" y="4862158"/>
            <a:ext cx="307406" cy="3074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57184A-25CF-1D44-AE89-841E7D6FF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8669" y="5187706"/>
            <a:ext cx="301725" cy="2346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A19F71-8F34-464F-8331-6EFFFFF2A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6680" y="4858573"/>
            <a:ext cx="381000" cy="1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2966DC-00B7-A547-9160-133CDADE56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4253" y="4877787"/>
            <a:ext cx="393700" cy="177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5E1E17-F728-F74D-B4EB-3727BB52E4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8294" y="4858573"/>
            <a:ext cx="3810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4534FF-2EC0-D345-851A-A48FCD47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02" y="4788887"/>
            <a:ext cx="317500" cy="177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664935-D2D7-6A44-8CD3-831D63EEAC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1223" y="4799817"/>
            <a:ext cx="3175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218C6A-C823-6A47-AC2A-44D5A2239E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1451" y="4832272"/>
            <a:ext cx="317500" cy="177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70F1F-D66F-534F-8C13-183CF6FF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42" y="5511295"/>
            <a:ext cx="345109" cy="268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028297-C0F1-7A4A-9F60-66F5BFB6BC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4284" y="5500450"/>
            <a:ext cx="372994" cy="2901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D5A6F-DB22-C64A-838B-3BC3F9CD4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1270" y="5556603"/>
            <a:ext cx="3175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D1E75F-2042-8A4D-8FBA-4203E0167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453" y="5511295"/>
            <a:ext cx="3175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7CE5F2D-91E1-9D40-90F2-2F1134C93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044" y="5496865"/>
            <a:ext cx="317500" cy="177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39531C-DB86-2A4A-AD6D-78F00ED01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569" y="5496865"/>
            <a:ext cx="317500" cy="177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F2EAF-73AF-214E-B165-0857DBCF5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7396" y="5511295"/>
            <a:ext cx="317500" cy="177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FFDB9B-39F2-3943-BC5F-9C83B66A78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51451" y="5504665"/>
            <a:ext cx="3175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7EB47-4D20-C444-90C4-CE5D38215F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6613" y="6058976"/>
            <a:ext cx="3416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1AD995-667F-D04D-B606-B6595FC0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22128"/>
              </p:ext>
            </p:extLst>
          </p:nvPr>
        </p:nvGraphicFramePr>
        <p:xfrm>
          <a:off x="981844" y="1052736"/>
          <a:ext cx="10513170" cy="393797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68130">
                  <a:extLst>
                    <a:ext uri="{9D8B030D-6E8A-4147-A177-3AD203B41FA5}">
                      <a16:colId xmlns:a16="http://schemas.microsoft.com/office/drawing/2014/main" val="111136664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846017407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02361151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834031559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6392009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163866103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1531768518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3469868922"/>
                    </a:ext>
                  </a:extLst>
                </a:gridCol>
                <a:gridCol w="1168130">
                  <a:extLst>
                    <a:ext uri="{9D8B030D-6E8A-4147-A177-3AD203B41FA5}">
                      <a16:colId xmlns:a16="http://schemas.microsoft.com/office/drawing/2014/main" val="236864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x6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Z2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8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ans" dirty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(0,0)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(2,0)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(4,4)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(5,3)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(1,1)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08770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=X5</a:t>
                      </a:r>
                    </a:p>
                    <a:p>
                      <a:r>
                        <a:rPr lang="en-US" altLang="zh-Hans" dirty="0"/>
                        <a:t>(5,5)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9904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Distance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of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to</a:t>
                      </a:r>
                      <a:r>
                        <a:rPr lang="zh-Hans" altLang="en-US" dirty="0"/>
                        <a:t>      </a:t>
                      </a:r>
                      <a:endParaRPr lang="en-US" altLang="zh-Hans" dirty="0"/>
                    </a:p>
                    <a:p>
                      <a:r>
                        <a:rPr lang="zh-Han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80729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Min(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,</a:t>
                      </a:r>
                      <a:r>
                        <a:rPr lang="zh-Hans" altLang="en-US" dirty="0"/>
                        <a:t>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18421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ans" dirty="0"/>
                        <a:t>Min(</a:t>
                      </a:r>
                      <a:r>
                        <a:rPr lang="zh-Hans" altLang="en-US" dirty="0"/>
                        <a:t>      </a:t>
                      </a:r>
                      <a:r>
                        <a:rPr lang="en-US" altLang="zh-Hans" dirty="0"/>
                        <a:t>,</a:t>
                      </a:r>
                      <a:r>
                        <a:rPr lang="zh-Hans" altLang="en-US" dirty="0"/>
                        <a:t>    </a:t>
                      </a:r>
                      <a:r>
                        <a:rPr lang="en-US" altLang="zh-Hans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93477"/>
                  </a:ext>
                </a:extLst>
              </a:tr>
              <a:tr h="455832">
                <a:tc>
                  <a:txBody>
                    <a:bodyPr/>
                    <a:lstStyle/>
                    <a:p>
                      <a:r>
                        <a:rPr lang="en-US" altLang="zh-Hans" dirty="0"/>
                        <a:t>Class</a:t>
                      </a:r>
                      <a:r>
                        <a:rPr lang="zh-Hans" altLang="en-US" dirty="0"/>
                        <a:t> </a:t>
                      </a:r>
                      <a:r>
                        <a:rPr lang="en-US" altLang="zh-Hans" dirty="0"/>
                        <a:t>(k)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an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81276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C9129B7-87A9-E44B-B7A1-8DCCE964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10" y="2104604"/>
            <a:ext cx="288032" cy="268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DDFE3D-7C88-4240-9D5C-0C58EF33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2115177"/>
            <a:ext cx="307406" cy="28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B38A5-FA1C-2F4E-B7C5-FA1FEBE91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50" y="2373434"/>
            <a:ext cx="345109" cy="26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90B14-FD61-CE4B-BB67-33600B864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537" y="2166609"/>
            <a:ext cx="317500" cy="17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BE380-5C3F-9E4E-AE76-0ECBA0E3D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65" y="2162028"/>
            <a:ext cx="31750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8E270-1AA2-2349-BC89-FDD994B7F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213" y="2162028"/>
            <a:ext cx="393700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92371-ABD1-BB48-A6FA-538EF9C12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660" y="2162762"/>
            <a:ext cx="3810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FB124C-22E2-ED45-A57E-C2802C3C3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1685" y="2162028"/>
            <a:ext cx="393700" cy="17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CE4832-D8AF-3047-9215-F5D7BFEFE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04" y="2162028"/>
            <a:ext cx="317500" cy="17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006982-110A-E84C-88B4-D688E618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10" y="3049329"/>
            <a:ext cx="288032" cy="26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6DC1FB-84B0-B348-B20F-07A64E8D48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5940" y="3061958"/>
            <a:ext cx="307406" cy="307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82148E-A08F-3747-A2DF-13DABFCBD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003" y="3387506"/>
            <a:ext cx="301725" cy="234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49009-5F4B-D447-8D41-A3A6C293B9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014" y="3058373"/>
            <a:ext cx="381000" cy="177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FCB00A-E5D0-5E46-9C76-366FFFB6F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82587" y="3077587"/>
            <a:ext cx="393700" cy="177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B8F7EB-F860-4B47-9879-A17263A539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6628" y="3058373"/>
            <a:ext cx="381000" cy="177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063E86-F323-4948-BD34-4D4BF72BD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236" y="2988687"/>
            <a:ext cx="317500" cy="17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AFF3A-F95B-8A4D-9B2A-BC8269FD9A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9557" y="2999617"/>
            <a:ext cx="3175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68AC08-7538-FF4E-AFAE-C3CB867F05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9785" y="3032072"/>
            <a:ext cx="317500" cy="17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6A0BCF-8CBF-DE45-B036-9B15F7FAB2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618" y="3700250"/>
            <a:ext cx="372994" cy="290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A7F08-D0A1-A343-A8BB-93B0B3EF31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604" y="3756403"/>
            <a:ext cx="317500" cy="177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693DD8-BC21-FC47-8CA2-15ACA5F7E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787" y="3711095"/>
            <a:ext cx="317500" cy="17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ABE262-38B6-0F4B-87DF-9C8F5833B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378" y="3696665"/>
            <a:ext cx="317500" cy="177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09FD3F-5E57-6F4B-9023-38589FB51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903" y="3696665"/>
            <a:ext cx="317500" cy="177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3A2813-6623-0B44-AA0D-23D22AC7D1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730" y="3711095"/>
            <a:ext cx="317500" cy="177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91556E-50B3-DB4C-9A41-B158A2F73F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9785" y="3704465"/>
            <a:ext cx="3175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BCC7B7-7D24-4E4A-9A6B-66C6B95A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376" y="3711095"/>
            <a:ext cx="345109" cy="2684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01037BA-BA27-2D4B-AE68-9459E99BD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465" y="4174609"/>
            <a:ext cx="345109" cy="2684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1C604F-4398-1449-A9B9-E1D572137E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0978" y="4174609"/>
            <a:ext cx="349499" cy="2718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2706B-7B61-3346-9B79-3E1FA5279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289" y="4194039"/>
            <a:ext cx="345109" cy="2684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FAB12F7-EB46-6043-9AD7-CDF956A16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367" y="4194039"/>
            <a:ext cx="345109" cy="26841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3F639A-2CBA-FA4A-8934-7F1879F4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06" y="4211256"/>
            <a:ext cx="345109" cy="2684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F8C140-41CA-0645-B8D2-2F190CC50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151" y="4183524"/>
            <a:ext cx="372994" cy="2901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28216C-F153-B84C-A441-B4E1057CC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6384" y="4191167"/>
            <a:ext cx="372994" cy="2901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F1AE1DF-E23E-9945-8C75-1CC37DCB97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2038" y="4152920"/>
            <a:ext cx="372994" cy="29010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8410FED-0AD8-664D-A117-042DED6E7408}"/>
              </a:ext>
            </a:extLst>
          </p:cNvPr>
          <p:cNvSpPr/>
          <p:nvPr/>
        </p:nvSpPr>
        <p:spPr>
          <a:xfrm>
            <a:off x="981844" y="319661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k-KZ" altLang="zh-Hans" dirty="0"/>
              <a:t>2.6. </a:t>
            </a:r>
            <a:r>
              <a:rPr lang="kk-KZ" altLang="zh-Hans" dirty="0" err="1"/>
              <a:t>Согласно</a:t>
            </a:r>
            <a:r>
              <a:rPr lang="kk-KZ" altLang="zh-Hans" dirty="0"/>
              <a:t> </a:t>
            </a:r>
            <a:r>
              <a:rPr lang="kk-KZ" altLang="zh-Hans" dirty="0" err="1"/>
              <a:t>принципу</a:t>
            </a:r>
            <a:r>
              <a:rPr lang="kk-KZ" altLang="zh-Hans" dirty="0"/>
              <a:t> </a:t>
            </a:r>
            <a:r>
              <a:rPr lang="kk-KZ" altLang="zh-Hans" dirty="0" err="1"/>
              <a:t>ближайшего</a:t>
            </a:r>
            <a:r>
              <a:rPr lang="kk-KZ" altLang="zh-Hans" dirty="0"/>
              <a:t> </a:t>
            </a:r>
            <a:r>
              <a:rPr lang="kk-KZ" altLang="zh-Hans" dirty="0" err="1"/>
              <a:t>сходства</a:t>
            </a:r>
            <a:r>
              <a:rPr lang="kk-KZ" altLang="zh-Hans" dirty="0"/>
              <a:t>, </a:t>
            </a:r>
            <a:r>
              <a:rPr lang="kk-KZ" altLang="zh-Hans" dirty="0" err="1"/>
              <a:t>все</a:t>
            </a:r>
            <a:r>
              <a:rPr lang="kk-KZ" altLang="zh-Hans" dirty="0"/>
              <a:t> </a:t>
            </a:r>
            <a:r>
              <a:rPr lang="kk-KZ" altLang="zh-Hans" dirty="0" err="1"/>
              <a:t>образцы</a:t>
            </a:r>
            <a:r>
              <a:rPr lang="kk-KZ" altLang="zh-Hans" dirty="0"/>
              <a:t> </a:t>
            </a:r>
            <a:r>
              <a:rPr lang="kk-KZ" altLang="zh-Hans" dirty="0" err="1"/>
              <a:t>присваиваются</a:t>
            </a:r>
            <a:r>
              <a:rPr lang="kk-KZ" altLang="zh-Hans" dirty="0"/>
              <a:t> </a:t>
            </a:r>
            <a:r>
              <a:rPr lang="kk-KZ" altLang="zh-Hans" dirty="0" err="1"/>
              <a:t>ближайшему</a:t>
            </a:r>
            <a:r>
              <a:rPr lang="kk-KZ" altLang="zh-Hans" dirty="0"/>
              <a:t> </a:t>
            </a:r>
            <a:r>
              <a:rPr lang="kk-KZ" altLang="zh-Hans" dirty="0" err="1"/>
              <a:t>центру</a:t>
            </a:r>
            <a:r>
              <a:rPr lang="kk-KZ" altLang="zh-Hans" dirty="0"/>
              <a:t> </a:t>
            </a:r>
            <a:r>
              <a:rPr lang="kk-KZ" altLang="zh-Hans" dirty="0" err="1"/>
              <a:t>кластера</a:t>
            </a:r>
            <a:r>
              <a:rPr lang="kk-KZ" altLang="zh-Hans" dirty="0"/>
              <a:t>.</a:t>
            </a:r>
            <a:endParaRPr lang="en-US" altLang="zh-Han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721C3A8-3BC7-E942-AAB5-6D26E9DE75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9661" y="5186886"/>
            <a:ext cx="7248650" cy="132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C80240-DC48-9045-A262-171456A6331D}"/>
              </a:ext>
            </a:extLst>
          </p:cNvPr>
          <p:cNvSpPr/>
          <p:nvPr/>
        </p:nvSpPr>
        <p:spPr>
          <a:xfrm>
            <a:off x="1341884" y="1772816"/>
            <a:ext cx="95050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%% This is a </a:t>
            </a:r>
            <a:r>
              <a:rPr lang="en-US" dirty="0" err="1">
                <a:solidFill>
                  <a:srgbClr val="25992D"/>
                </a:solidFill>
                <a:latin typeface="Courier" pitchFamily="2" charset="0"/>
              </a:rPr>
              <a:t>matlab</a:t>
            </a:r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 test code for Pattern Recognition class ,Questions No 3.1 ,No 3.2 and No 3.2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solidFill>
                  <a:srgbClr val="25992D"/>
                </a:solidFill>
                <a:latin typeface="Courier" pitchFamily="2" charset="0"/>
              </a:rPr>
              <a:t>%% This is part of the whole program </a:t>
            </a:r>
          </a:p>
          <a:p>
            <a:r>
              <a:rPr lang="en-US" dirty="0">
                <a:latin typeface="Courier" pitchFamily="2" charset="0"/>
              </a:rPr>
              <a:t>    </a:t>
            </a:r>
            <a:r>
              <a:rPr lang="en-US" dirty="0" err="1">
                <a:latin typeface="Courier" pitchFamily="2" charset="0"/>
              </a:rPr>
              <a:t>clc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r>
              <a:rPr lang="en-US" dirty="0">
                <a:latin typeface="Courier" pitchFamily="2" charset="0"/>
              </a:rPr>
              <a:t>    clear;</a:t>
            </a: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disp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B245F3"/>
                </a:solidFill>
                <a:latin typeface="Courier" pitchFamily="2" charset="0"/>
              </a:rPr>
              <a:t>Ñ‚Ð°Ð±Ñƒ</a:t>
            </a:r>
            <a:r>
              <a:rPr lang="en-US" dirty="0">
                <a:solidFill>
                  <a:srgbClr val="B245F3"/>
                </a:solidFill>
                <a:latin typeface="Courier" pitchFamily="2" charset="0"/>
              </a:rPr>
              <a:t> ÐºÐµÑ€ÐµÐº.'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B245F3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    x=[1,1;0,0;2,0;4,4;5,5;5,3]</a:t>
            </a:r>
          </a:p>
          <a:p>
            <a:r>
              <a:rPr lang="en-US" dirty="0">
                <a:latin typeface="Courier" pitchFamily="2" charset="0"/>
              </a:rPr>
              <a:t>    Theta=0.5;</a:t>
            </a:r>
          </a:p>
          <a:p>
            <a:r>
              <a:rPr lang="en-US" dirty="0">
                <a:latin typeface="Courier" pitchFamily="2" charset="0"/>
              </a:rPr>
              <a:t>    pattern3_1=</a:t>
            </a:r>
            <a:r>
              <a:rPr lang="en-US" dirty="0" err="1">
                <a:latin typeface="Courier" pitchFamily="2" charset="0"/>
              </a:rPr>
              <a:t>MaxMinDisFun</a:t>
            </a:r>
            <a:r>
              <a:rPr lang="en-US" dirty="0">
                <a:latin typeface="Courier" pitchFamily="2" charset="0"/>
              </a:rPr>
              <a:t>(x,0.5)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BE6751-A4BE-4041-9D05-19ECAE50503B}"/>
              </a:ext>
            </a:extLst>
          </p:cNvPr>
          <p:cNvSpPr txBox="1">
            <a:spLocks/>
          </p:cNvSpPr>
          <p:nvPr/>
        </p:nvSpPr>
        <p:spPr>
          <a:xfrm>
            <a:off x="1674814" y="4270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ans" dirty="0"/>
              <a:t>4.2</a:t>
            </a:r>
            <a:r>
              <a:rPr lang="zh-Hans" altLang="en-US" dirty="0"/>
              <a:t> </a:t>
            </a:r>
            <a:r>
              <a:rPr lang="kk-KZ" b="1" i="1" dirty="0"/>
              <a:t>3.1. –есеп</a:t>
            </a:r>
            <a:r>
              <a:rPr lang="zh-Hans" altLang="en-US" b="1" i="1" dirty="0"/>
              <a:t> </a:t>
            </a:r>
            <a:r>
              <a:rPr lang="en-US" altLang="zh-Hans" b="1" i="1" dirty="0"/>
              <a:t>MATLAB</a:t>
            </a:r>
            <a:r>
              <a:rPr lang="zh-Hans" altLang="en-US" b="1" i="1" dirty="0"/>
              <a:t> </a:t>
            </a:r>
            <a:r>
              <a:rPr lang="en-US" altLang="zh-Hans" b="1" i="1" dirty="0"/>
              <a:t>CODE</a:t>
            </a:r>
            <a:r>
              <a:rPr lang="zh-Hans" altLang="en-US" b="1" i="1" dirty="0"/>
              <a:t> </a:t>
            </a:r>
            <a:r>
              <a:rPr lang="zh-Hans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4.1</a:t>
            </a:r>
            <a:r>
              <a:rPr lang="zh-Hans" altLang="en-US" dirty="0"/>
              <a:t> </a:t>
            </a:r>
            <a:r>
              <a:rPr lang="kk-KZ" b="1" i="1" dirty="0"/>
              <a:t>3.</a:t>
            </a:r>
            <a:r>
              <a:rPr lang="en-US" altLang="zh-Hans" b="1" i="1" dirty="0"/>
              <a:t>2</a:t>
            </a:r>
            <a:r>
              <a:rPr lang="kk-KZ" b="1" i="1" dirty="0"/>
              <a:t>. -есеп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196" y="1916832"/>
            <a:ext cx="4416552" cy="762000"/>
          </a:xfrm>
        </p:spPr>
        <p:txBody>
          <a:bodyPr/>
          <a:lstStyle/>
          <a:p>
            <a:r>
              <a:rPr lang="en-US" altLang="zh-Hans" dirty="0"/>
              <a:t>Given: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</p:spPr>
            <p:txBody>
              <a:bodyPr>
                <a:normAutofit/>
              </a:bodyPr>
              <a:lstStyle/>
              <a:p>
                <a:r>
                  <a:rPr lang="kk-KZ" b="1" i="1" dirty="0"/>
                  <a:t>3.2.-есеп.</a:t>
                </a:r>
                <a:r>
                  <a:rPr lang="kk-KZ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k-KZ" dirty="0"/>
                  <a:t> жазықтығында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2, 2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3, 0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4, 4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5, 5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6, 3</m:t>
                        </m:r>
                      </m:e>
                    </m:d>
                  </m:oMath>
                </a14:m>
                <a:r>
                  <a:rPr lang="kk-KZ" dirty="0"/>
                  <a:t> вектор-бейнелері берілсін. Екі класс бойынша осы бейнелердің </a:t>
                </a:r>
                <a:r>
                  <a:rPr lang="kk-KZ" dirty="0" err="1"/>
                  <a:t>кластеризациясын</a:t>
                </a:r>
                <a:r>
                  <a:rPr lang="kk-KZ" dirty="0"/>
                  <a:t> табу керек.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  <a:blipFill>
                <a:blip r:embed="rId2"/>
                <a:stretch>
                  <a:fillRect l="-1719" t="-2264" r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4.1</a:t>
            </a:r>
            <a:r>
              <a:rPr lang="zh-Hans" altLang="en-US" dirty="0"/>
              <a:t> </a:t>
            </a:r>
            <a:r>
              <a:rPr lang="kk-KZ" b="1" i="1" dirty="0"/>
              <a:t>3.</a:t>
            </a:r>
            <a:r>
              <a:rPr lang="en-US" altLang="zh-Hans" b="1" i="1" dirty="0"/>
              <a:t>3</a:t>
            </a:r>
            <a:r>
              <a:rPr lang="kk-KZ" b="1" i="1" dirty="0"/>
              <a:t>. -есеп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196" y="1916832"/>
            <a:ext cx="4416552" cy="762000"/>
          </a:xfrm>
        </p:spPr>
        <p:txBody>
          <a:bodyPr/>
          <a:lstStyle/>
          <a:p>
            <a:r>
              <a:rPr lang="en-US" altLang="zh-Hans" dirty="0"/>
              <a:t>Given: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</p:spPr>
            <p:txBody>
              <a:bodyPr>
                <a:normAutofit/>
              </a:bodyPr>
              <a:lstStyle/>
              <a:p>
                <a:r>
                  <a:rPr lang="kk-KZ" b="1" i="1" dirty="0"/>
                  <a:t>3.3.-есеп.</a:t>
                </a:r>
                <a:r>
                  <a:rPr lang="kk-KZ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k-KZ" dirty="0"/>
                  <a:t> жазықтығында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3, 3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4, 0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5, 5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6, 6</m:t>
                        </m:r>
                      </m:e>
                    </m:d>
                  </m:oMath>
                </a14:m>
                <a:r>
                  <a:rPr lang="kk-KZ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k-KZ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kk-KZ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kk-KZ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k-KZ" i="1">
                            <a:latin typeface="Cambria Math" panose="02040503050406030204" pitchFamily="18" charset="0"/>
                          </a:rPr>
                          <m:t>7, 4</m:t>
                        </m:r>
                      </m:e>
                    </m:d>
                  </m:oMath>
                </a14:m>
                <a:r>
                  <a:rPr lang="kk-KZ" dirty="0"/>
                  <a:t> вектор-бейнелері берілсін. Екі класс бойынша осы бейнелердің </a:t>
                </a:r>
                <a:r>
                  <a:rPr lang="kk-KZ" dirty="0" err="1"/>
                  <a:t>кластеризациясын</a:t>
                </a:r>
                <a:r>
                  <a:rPr lang="kk-KZ" dirty="0"/>
                  <a:t> табу керек.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150196" y="2852936"/>
                <a:ext cx="4416552" cy="3352801"/>
              </a:xfrm>
              <a:blipFill>
                <a:blip r:embed="rId2"/>
                <a:stretch>
                  <a:fillRect l="-1719" t="-2264" r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1. </a:t>
            </a:r>
            <a:r>
              <a:rPr lang="kk-KZ" altLang="zh-Hans" dirty="0" err="1"/>
              <a:t>Основная</a:t>
            </a:r>
            <a:r>
              <a:rPr lang="kk-KZ" altLang="zh-Hans" dirty="0"/>
              <a:t> идея </a:t>
            </a:r>
            <a:r>
              <a:rPr lang="kk-KZ" altLang="zh-Hans" dirty="0" err="1"/>
              <a:t>алгоритма</a:t>
            </a:r>
            <a:r>
              <a:rPr lang="kk-KZ" altLang="zh-Hans" dirty="0"/>
              <a:t> </a:t>
            </a:r>
            <a:r>
              <a:rPr lang="kk-KZ" altLang="zh-Hans" dirty="0" err="1"/>
              <a:t>максимального</a:t>
            </a:r>
            <a:r>
              <a:rPr lang="kk-KZ" altLang="zh-Hans" dirty="0"/>
              <a:t> и </a:t>
            </a:r>
            <a:r>
              <a:rPr lang="kk-KZ" altLang="zh-Hans" dirty="0" err="1"/>
              <a:t>минимального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3" y="1988840"/>
            <a:ext cx="9144000" cy="2667000"/>
          </a:xfrm>
        </p:spPr>
        <p:txBody>
          <a:bodyPr/>
          <a:lstStyle/>
          <a:p>
            <a:pPr algn="ctr"/>
            <a:r>
              <a:rPr lang="en-US" altLang="zh-Hans" dirty="0"/>
              <a:t>Thanks</a:t>
            </a:r>
            <a:r>
              <a:rPr lang="zh-Hans" altLang="en-US" dirty="0"/>
              <a:t> </a:t>
            </a:r>
            <a:r>
              <a:rPr lang="en-US" altLang="zh-Hans" dirty="0"/>
              <a:t>!</a:t>
            </a:r>
            <a:r>
              <a:rPr lang="kk-KZ" altLang="zh-Hans" dirty="0"/>
              <a:t> Рахмет</a:t>
            </a:r>
            <a:r>
              <a:rPr lang="zh-Hans" altLang="en-US" dirty="0"/>
              <a:t> </a:t>
            </a:r>
            <a:r>
              <a:rPr lang="en-US" altLang="zh-Hans" dirty="0"/>
              <a:t>!</a:t>
            </a:r>
            <a:br>
              <a:rPr lang="en-US" altLang="zh-Hans" dirty="0"/>
            </a:br>
            <a:br>
              <a:rPr lang="en-US" altLang="ja-JP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E713A-B868-D748-B3CE-1FEA931FEE9A}"/>
              </a:ext>
            </a:extLst>
          </p:cNvPr>
          <p:cNvSpPr txBox="1">
            <a:spLocks/>
          </p:cNvSpPr>
          <p:nvPr/>
        </p:nvSpPr>
        <p:spPr>
          <a:xfrm>
            <a:off x="1532338" y="5013176"/>
            <a:ext cx="9143999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en-US" altLang="zh-Hans"/>
              <a:t>yaakovazat.com</a:t>
            </a:r>
          </a:p>
          <a:p>
            <a:pPr algn="ctr">
              <a:spcBef>
                <a:spcPts val="200"/>
              </a:spcBef>
            </a:pPr>
            <a:r>
              <a:rPr lang="en-US" altLang="zh-Hans">
                <a:hlinkClick r:id="rId2"/>
              </a:rPr>
              <a:t>yaakovazat@gmail.com</a:t>
            </a:r>
            <a:endParaRPr lang="en-US" altLang="zh-Hans"/>
          </a:p>
          <a:p>
            <a:pPr algn="ctr">
              <a:spcBef>
                <a:spcPts val="200"/>
              </a:spcBef>
            </a:pPr>
            <a:r>
              <a:rPr lang="en-US"/>
              <a:t>Github:http://github.com/yaakovazat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1. </a:t>
            </a:r>
            <a:r>
              <a:rPr lang="kk-KZ" altLang="zh-Hans" dirty="0" err="1"/>
              <a:t>Основная</a:t>
            </a:r>
            <a:r>
              <a:rPr lang="kk-KZ" altLang="zh-Hans" dirty="0"/>
              <a:t> идея </a:t>
            </a:r>
            <a:r>
              <a:rPr lang="kk-KZ" altLang="zh-Hans" dirty="0" err="1"/>
              <a:t>алгоритма</a:t>
            </a:r>
            <a:r>
              <a:rPr lang="kk-KZ" altLang="zh-Hans" dirty="0"/>
              <a:t> </a:t>
            </a:r>
            <a:r>
              <a:rPr lang="kk-KZ" altLang="zh-Hans" dirty="0" err="1"/>
              <a:t>максимального</a:t>
            </a:r>
            <a:r>
              <a:rPr lang="kk-KZ" altLang="zh-Hans" dirty="0"/>
              <a:t> и </a:t>
            </a:r>
            <a:r>
              <a:rPr lang="kk-KZ" altLang="zh-Hans" dirty="0" err="1"/>
              <a:t>минимального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расстояния</a:t>
            </a:r>
            <a:endParaRPr lang="en-US" altLang="zh-Han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F17C-D8A9-324B-9EB3-6671CAD3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16832"/>
            <a:ext cx="9144000" cy="2697539"/>
          </a:xfrm>
        </p:spPr>
        <p:txBody>
          <a:bodyPr>
            <a:normAutofit fontScale="92500" lnSpcReduction="10000"/>
          </a:bodyPr>
          <a:lstStyle/>
          <a:p>
            <a:r>
              <a:rPr lang="kk-KZ" altLang="ja-JP" dirty="0"/>
              <a:t>Метод </a:t>
            </a:r>
            <a:r>
              <a:rPr lang="kk-KZ" altLang="ja-JP" dirty="0" err="1"/>
              <a:t>максимального</a:t>
            </a:r>
            <a:r>
              <a:rPr lang="kk-KZ" altLang="ja-JP" dirty="0"/>
              <a:t> </a:t>
            </a:r>
            <a:r>
              <a:rPr lang="kk-KZ" altLang="ja-JP" dirty="0" err="1"/>
              <a:t>минимального</a:t>
            </a:r>
            <a:r>
              <a:rPr lang="kk-KZ" altLang="ja-JP" dirty="0"/>
              <a:t> </a:t>
            </a:r>
            <a:r>
              <a:rPr lang="kk-KZ" altLang="ja-JP" dirty="0" err="1"/>
              <a:t>расстояния</a:t>
            </a:r>
            <a:r>
              <a:rPr lang="kk-KZ" altLang="ja-JP" dirty="0"/>
              <a:t> - </a:t>
            </a:r>
            <a:r>
              <a:rPr lang="kk-KZ" altLang="ja-JP" dirty="0" err="1"/>
              <a:t>это</a:t>
            </a:r>
            <a:r>
              <a:rPr lang="kk-KZ" altLang="ja-JP" dirty="0"/>
              <a:t> </a:t>
            </a:r>
            <a:r>
              <a:rPr lang="kk-KZ" altLang="ja-JP" dirty="0" err="1"/>
              <a:t>эвристический</a:t>
            </a:r>
            <a:r>
              <a:rPr lang="kk-KZ" altLang="ja-JP" dirty="0"/>
              <a:t> алгоритм, </a:t>
            </a:r>
            <a:r>
              <a:rPr lang="kk-KZ" altLang="ja-JP" dirty="0" err="1"/>
              <a:t>основанный</a:t>
            </a:r>
            <a:r>
              <a:rPr lang="kk-KZ" altLang="ja-JP" dirty="0"/>
              <a:t> </a:t>
            </a:r>
            <a:r>
              <a:rPr lang="kk-KZ" altLang="ja-JP" dirty="0" err="1"/>
              <a:t>на</a:t>
            </a:r>
            <a:r>
              <a:rPr lang="kk-KZ" altLang="ja-JP" dirty="0"/>
              <a:t> </a:t>
            </a:r>
            <a:r>
              <a:rPr lang="kk-KZ" altLang="ja-JP" dirty="0" err="1"/>
              <a:t>эвристике</a:t>
            </a:r>
            <a:r>
              <a:rPr lang="kk-KZ" altLang="ja-JP" dirty="0"/>
              <a:t> </a:t>
            </a:r>
            <a:r>
              <a:rPr lang="kk-KZ" altLang="ja-JP" dirty="0" err="1"/>
              <a:t>при</a:t>
            </a:r>
            <a:r>
              <a:rPr lang="kk-KZ" altLang="ja-JP" dirty="0"/>
              <a:t> </a:t>
            </a:r>
            <a:r>
              <a:rPr lang="kk-KZ" altLang="ja-JP" dirty="0" err="1"/>
              <a:t>распознавании</a:t>
            </a:r>
            <a:r>
              <a:rPr lang="kk-KZ" altLang="ja-JP" dirty="0"/>
              <a:t> </a:t>
            </a:r>
            <a:r>
              <a:rPr lang="kk-KZ" altLang="ja-JP" dirty="0" err="1"/>
              <a:t>образов</a:t>
            </a:r>
            <a:r>
              <a:rPr lang="kk-KZ" altLang="ja-JP" dirty="0"/>
              <a:t>. </a:t>
            </a:r>
            <a:r>
              <a:rPr lang="kk-KZ" altLang="ja-JP" dirty="0" err="1"/>
              <a:t>В</a:t>
            </a:r>
            <a:r>
              <a:rPr lang="kk-KZ" altLang="ja-JP" dirty="0"/>
              <a:t> </a:t>
            </a:r>
            <a:r>
              <a:rPr lang="kk-KZ" altLang="ja-JP" dirty="0" err="1"/>
              <a:t>качестве</a:t>
            </a:r>
            <a:r>
              <a:rPr lang="kk-KZ" altLang="ja-JP" dirty="0"/>
              <a:t> </a:t>
            </a:r>
            <a:r>
              <a:rPr lang="kk-KZ" altLang="ja-JP" dirty="0" err="1"/>
              <a:t>основы</a:t>
            </a:r>
            <a:r>
              <a:rPr lang="kk-KZ" altLang="ja-JP" dirty="0"/>
              <a:t> он </a:t>
            </a:r>
            <a:r>
              <a:rPr lang="kk-KZ" altLang="ja-JP" dirty="0" err="1"/>
              <a:t>использует</a:t>
            </a:r>
            <a:r>
              <a:rPr lang="kk-KZ" altLang="ja-JP" dirty="0"/>
              <a:t> </a:t>
            </a:r>
            <a:r>
              <a:rPr lang="kk-KZ" altLang="ja-JP" dirty="0" err="1"/>
              <a:t>евклидову</a:t>
            </a:r>
            <a:r>
              <a:rPr lang="kk-KZ" altLang="ja-JP" dirty="0"/>
              <a:t> </a:t>
            </a:r>
            <a:r>
              <a:rPr lang="kk-KZ" altLang="ja-JP" dirty="0" err="1"/>
              <a:t>дистанцию</a:t>
            </a:r>
            <a:r>
              <a:rPr lang="kk-KZ" altLang="ja-JP" dirty="0"/>
              <a:t> и берет объект </a:t>
            </a:r>
            <a:r>
              <a:rPr lang="kk-KZ" altLang="ja-JP" dirty="0" err="1"/>
              <a:t>как</a:t>
            </a:r>
            <a:r>
              <a:rPr lang="kk-KZ" altLang="ja-JP" dirty="0"/>
              <a:t> </a:t>
            </a:r>
            <a:r>
              <a:rPr lang="kk-KZ" altLang="ja-JP" dirty="0" err="1"/>
              <a:t>можно</a:t>
            </a:r>
            <a:r>
              <a:rPr lang="kk-KZ" altLang="ja-JP" dirty="0"/>
              <a:t> </a:t>
            </a:r>
            <a:r>
              <a:rPr lang="kk-KZ" altLang="ja-JP" dirty="0" err="1"/>
              <a:t>дальше</a:t>
            </a:r>
            <a:r>
              <a:rPr lang="kk-KZ" altLang="ja-JP" dirty="0"/>
              <a:t>, </a:t>
            </a:r>
            <a:r>
              <a:rPr lang="kk-KZ" altLang="ja-JP" dirty="0" err="1"/>
              <a:t>как</a:t>
            </a:r>
            <a:r>
              <a:rPr lang="kk-KZ" altLang="ja-JP" dirty="0"/>
              <a:t> центр </a:t>
            </a:r>
            <a:r>
              <a:rPr lang="kk-KZ" altLang="ja-JP" dirty="0" err="1"/>
              <a:t>кластеризации</a:t>
            </a:r>
            <a:r>
              <a:rPr lang="kk-KZ" altLang="ja-JP" dirty="0"/>
              <a:t>. </a:t>
            </a:r>
            <a:r>
              <a:rPr lang="kk-KZ" altLang="ja-JP" dirty="0" err="1"/>
              <a:t>Поэтому</a:t>
            </a:r>
            <a:r>
              <a:rPr lang="kk-KZ" altLang="ja-JP" dirty="0"/>
              <a:t> </a:t>
            </a:r>
            <a:r>
              <a:rPr lang="kk-KZ" altLang="ja-JP" dirty="0" err="1"/>
              <a:t>можно</a:t>
            </a:r>
            <a:r>
              <a:rPr lang="kk-KZ" altLang="ja-JP" dirty="0"/>
              <a:t> </a:t>
            </a:r>
            <a:r>
              <a:rPr lang="kk-KZ" altLang="ja-JP" dirty="0" err="1"/>
              <a:t>избежать</a:t>
            </a:r>
            <a:r>
              <a:rPr lang="kk-KZ" altLang="ja-JP" dirty="0"/>
              <a:t> </a:t>
            </a:r>
            <a:r>
              <a:rPr lang="kk-KZ" altLang="ja-JP" dirty="0" err="1"/>
              <a:t>ситуации</a:t>
            </a:r>
            <a:r>
              <a:rPr lang="kk-KZ" altLang="ja-JP" dirty="0"/>
              <a:t>, </a:t>
            </a:r>
            <a:r>
              <a:rPr lang="kk-KZ" altLang="ja-JP" dirty="0" err="1"/>
              <a:t>когда</a:t>
            </a:r>
            <a:r>
              <a:rPr lang="kk-KZ" altLang="ja-JP" dirty="0"/>
              <a:t> </a:t>
            </a:r>
            <a:r>
              <a:rPr lang="kk-KZ" altLang="ja-JP" dirty="0" err="1"/>
              <a:t>семена</a:t>
            </a:r>
            <a:r>
              <a:rPr lang="kk-KZ" altLang="ja-JP" dirty="0"/>
              <a:t> </a:t>
            </a:r>
            <a:r>
              <a:rPr lang="kk-KZ" altLang="ja-JP" dirty="0" err="1"/>
              <a:t>кластеризации</a:t>
            </a:r>
            <a:r>
              <a:rPr lang="kk-KZ" altLang="ja-JP" dirty="0"/>
              <a:t> </a:t>
            </a:r>
            <a:r>
              <a:rPr lang="kk-KZ" altLang="ja-JP" dirty="0" err="1"/>
              <a:t>могут</a:t>
            </a:r>
            <a:r>
              <a:rPr lang="kk-KZ" altLang="ja-JP" dirty="0"/>
              <a:t> </a:t>
            </a:r>
            <a:r>
              <a:rPr lang="kk-KZ" altLang="ja-JP" dirty="0" err="1"/>
              <a:t>быть</a:t>
            </a:r>
            <a:r>
              <a:rPr lang="kk-KZ" altLang="ja-JP" dirty="0"/>
              <a:t> </a:t>
            </a:r>
            <a:r>
              <a:rPr lang="kk-KZ" altLang="ja-JP" dirty="0" err="1"/>
              <a:t>слишком</a:t>
            </a:r>
            <a:r>
              <a:rPr lang="kk-KZ" altLang="ja-JP" dirty="0"/>
              <a:t> </a:t>
            </a:r>
            <a:r>
              <a:rPr lang="kk-KZ" altLang="ja-JP" dirty="0" err="1"/>
              <a:t>близки</a:t>
            </a:r>
            <a:r>
              <a:rPr lang="kk-KZ" altLang="ja-JP" dirty="0"/>
              <a:t> </a:t>
            </a:r>
            <a:r>
              <a:rPr lang="kk-KZ" altLang="ja-JP" dirty="0" err="1"/>
              <a:t>при</a:t>
            </a:r>
            <a:r>
              <a:rPr lang="kk-KZ" altLang="ja-JP" dirty="0"/>
              <a:t> </a:t>
            </a:r>
            <a:r>
              <a:rPr lang="kk-KZ" altLang="ja-JP" dirty="0" err="1"/>
              <a:t>выборе</a:t>
            </a:r>
            <a:r>
              <a:rPr lang="kk-KZ" altLang="ja-JP" dirty="0"/>
              <a:t> </a:t>
            </a:r>
            <a:r>
              <a:rPr lang="kk-KZ" altLang="ja-JP" dirty="0" err="1"/>
              <a:t>исходного</a:t>
            </a:r>
            <a:r>
              <a:rPr lang="kk-KZ" altLang="ja-JP" dirty="0"/>
              <a:t> </a:t>
            </a:r>
            <a:r>
              <a:rPr lang="kk-KZ" altLang="ja-JP" dirty="0" err="1"/>
              <a:t>значения</a:t>
            </a:r>
            <a:r>
              <a:rPr lang="kk-KZ" altLang="ja-JP" dirty="0"/>
              <a:t> </a:t>
            </a:r>
            <a:r>
              <a:rPr lang="kk-KZ" altLang="ja-JP" dirty="0" err="1"/>
              <a:t>метода</a:t>
            </a:r>
            <a:r>
              <a:rPr lang="kk-KZ" altLang="ja-JP" dirty="0"/>
              <a:t> </a:t>
            </a:r>
            <a:r>
              <a:rPr lang="en-US" altLang="ja-JP" dirty="0"/>
              <a:t>K -</a:t>
            </a:r>
            <a:r>
              <a:rPr lang="kk-KZ" altLang="ja-JP" dirty="0" err="1"/>
              <a:t>средства</a:t>
            </a:r>
            <a:r>
              <a:rPr lang="kk-KZ" altLang="ja-JP" dirty="0"/>
              <a:t>. Он </a:t>
            </a:r>
            <a:r>
              <a:rPr lang="kk-KZ" altLang="ja-JP" dirty="0" err="1"/>
              <a:t>может</a:t>
            </a:r>
            <a:r>
              <a:rPr lang="kk-KZ" altLang="ja-JP" dirty="0"/>
              <a:t> не </a:t>
            </a:r>
            <a:r>
              <a:rPr lang="kk-KZ" altLang="ja-JP" dirty="0" err="1"/>
              <a:t>только</a:t>
            </a:r>
            <a:r>
              <a:rPr lang="kk-KZ" altLang="ja-JP" dirty="0"/>
              <a:t> </a:t>
            </a:r>
            <a:r>
              <a:rPr lang="kk-KZ" altLang="ja-JP" dirty="0" err="1"/>
              <a:t>разумно</a:t>
            </a:r>
            <a:r>
              <a:rPr lang="kk-KZ" altLang="ja-JP" dirty="0"/>
              <a:t> </a:t>
            </a:r>
            <a:r>
              <a:rPr lang="kk-KZ" altLang="ja-JP" dirty="0" err="1"/>
              <a:t>определить</a:t>
            </a:r>
            <a:r>
              <a:rPr lang="kk-KZ" altLang="ja-JP" dirty="0"/>
              <a:t> </a:t>
            </a:r>
            <a:r>
              <a:rPr lang="kk-KZ" altLang="ja-JP" dirty="0" err="1"/>
              <a:t>количество</a:t>
            </a:r>
            <a:r>
              <a:rPr lang="kk-KZ" altLang="ja-JP" dirty="0"/>
              <a:t> </a:t>
            </a:r>
            <a:r>
              <a:rPr lang="kk-KZ" altLang="ja-JP" dirty="0" err="1"/>
              <a:t>семян</a:t>
            </a:r>
            <a:r>
              <a:rPr lang="kk-KZ" altLang="ja-JP" dirty="0"/>
              <a:t> </a:t>
            </a:r>
            <a:r>
              <a:rPr lang="kk-KZ" altLang="ja-JP" dirty="0" err="1"/>
              <a:t>для</a:t>
            </a:r>
            <a:r>
              <a:rPr lang="kk-KZ" altLang="ja-JP" dirty="0"/>
              <a:t> </a:t>
            </a:r>
            <a:r>
              <a:rPr lang="kk-KZ" altLang="ja-JP" dirty="0" err="1"/>
              <a:t>первоначальной</a:t>
            </a:r>
            <a:r>
              <a:rPr lang="kk-KZ" altLang="ja-JP" dirty="0"/>
              <a:t> </a:t>
            </a:r>
            <a:r>
              <a:rPr lang="kk-KZ" altLang="ja-JP" dirty="0" err="1"/>
              <a:t>тестовой</a:t>
            </a:r>
            <a:r>
              <a:rPr lang="kk-KZ" altLang="ja-JP" dirty="0"/>
              <a:t> </a:t>
            </a:r>
            <a:r>
              <a:rPr lang="kk-KZ" altLang="ja-JP" dirty="0" err="1"/>
              <a:t>кластеризации</a:t>
            </a:r>
            <a:r>
              <a:rPr lang="kk-KZ" altLang="ja-JP" dirty="0"/>
              <a:t>, </a:t>
            </a:r>
            <a:r>
              <a:rPr lang="kk-KZ" altLang="ja-JP" dirty="0" err="1"/>
              <a:t>но</a:t>
            </a:r>
            <a:r>
              <a:rPr lang="kk-KZ" altLang="ja-JP" dirty="0"/>
              <a:t> и </a:t>
            </a:r>
            <a:r>
              <a:rPr lang="kk-KZ" altLang="ja-JP" dirty="0" err="1"/>
              <a:t>повысить</a:t>
            </a:r>
            <a:r>
              <a:rPr lang="kk-KZ" altLang="ja-JP" dirty="0"/>
              <a:t> </a:t>
            </a:r>
            <a:r>
              <a:rPr lang="kk-KZ" altLang="ja-JP" dirty="0" err="1"/>
              <a:t>эффективность</a:t>
            </a:r>
            <a:r>
              <a:rPr lang="kk-KZ" altLang="ja-JP" dirty="0"/>
              <a:t> </a:t>
            </a:r>
            <a:r>
              <a:rPr lang="kk-KZ" altLang="ja-JP" dirty="0" err="1"/>
              <a:t>деления</a:t>
            </a:r>
            <a:r>
              <a:rPr lang="kk-KZ" altLang="ja-JP" dirty="0"/>
              <a:t> </a:t>
            </a:r>
            <a:r>
              <a:rPr lang="kk-KZ" altLang="ja-JP" dirty="0" err="1"/>
              <a:t>начального</a:t>
            </a:r>
            <a:r>
              <a:rPr lang="kk-KZ" altLang="ja-JP" dirty="0"/>
              <a:t> </a:t>
            </a:r>
            <a:r>
              <a:rPr lang="kk-KZ" altLang="ja-JP" dirty="0" err="1"/>
              <a:t>набора</a:t>
            </a:r>
            <a:r>
              <a:rPr lang="kk-KZ" altLang="ja-JP" dirty="0"/>
              <a:t> </a:t>
            </a:r>
            <a:r>
              <a:rPr lang="kk-KZ" altLang="ja-JP" dirty="0" err="1"/>
              <a:t>тестовых</a:t>
            </a:r>
            <a:r>
              <a:rPr lang="kk-KZ" altLang="ja-JP" dirty="0"/>
              <a:t> </a:t>
            </a:r>
            <a:r>
              <a:rPr lang="kk-KZ" altLang="ja-JP" dirty="0" err="1"/>
              <a:t>данных</a:t>
            </a:r>
            <a:r>
              <a:rPr lang="kk-KZ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1. </a:t>
            </a:r>
            <a:r>
              <a:rPr lang="kk-KZ" altLang="zh-Hans" dirty="0" err="1"/>
              <a:t>Основная</a:t>
            </a:r>
            <a:r>
              <a:rPr lang="kk-KZ" altLang="zh-Hans" dirty="0"/>
              <a:t> идея </a:t>
            </a:r>
            <a:r>
              <a:rPr lang="kk-KZ" altLang="zh-Hans" dirty="0" err="1"/>
              <a:t>алгоритма</a:t>
            </a:r>
            <a:r>
              <a:rPr lang="kk-KZ" altLang="zh-Hans" dirty="0"/>
              <a:t> </a:t>
            </a:r>
            <a:r>
              <a:rPr lang="kk-KZ" altLang="zh-Hans" dirty="0" err="1"/>
              <a:t>максимального</a:t>
            </a:r>
            <a:r>
              <a:rPr lang="kk-KZ" altLang="zh-Hans" dirty="0"/>
              <a:t> и </a:t>
            </a:r>
            <a:r>
              <a:rPr lang="kk-KZ" altLang="zh-Hans" dirty="0" err="1"/>
              <a:t>минимального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расстояния</a:t>
            </a:r>
            <a:endParaRPr lang="en-US" altLang="zh-Han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F17C-D8A9-324B-9EB3-6671CAD3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16832"/>
            <a:ext cx="9144000" cy="2697539"/>
          </a:xfrm>
        </p:spPr>
        <p:txBody>
          <a:bodyPr>
            <a:normAutofit lnSpcReduction="10000"/>
          </a:bodyPr>
          <a:lstStyle/>
          <a:p>
            <a:r>
              <a:rPr lang="kk-KZ" altLang="ja-JP" dirty="0"/>
              <a:t>Алгоритм </a:t>
            </a:r>
            <a:r>
              <a:rPr lang="kk-KZ" altLang="ja-JP" dirty="0" err="1"/>
              <a:t>основан</a:t>
            </a:r>
            <a:r>
              <a:rPr lang="kk-KZ" altLang="ja-JP" dirty="0"/>
              <a:t> </a:t>
            </a:r>
            <a:r>
              <a:rPr lang="kk-KZ" altLang="ja-JP" dirty="0" err="1"/>
              <a:t>на</a:t>
            </a:r>
            <a:r>
              <a:rPr lang="kk-KZ" altLang="ja-JP" dirty="0"/>
              <a:t> </a:t>
            </a:r>
            <a:r>
              <a:rPr lang="kk-KZ" altLang="ja-JP" dirty="0" err="1"/>
              <a:t>евклидовом</a:t>
            </a:r>
            <a:r>
              <a:rPr lang="kk-KZ" altLang="ja-JP" dirty="0"/>
              <a:t> </a:t>
            </a:r>
            <a:r>
              <a:rPr lang="kk-KZ" altLang="ja-JP" dirty="0" err="1"/>
              <a:t>расстоянии</a:t>
            </a:r>
            <a:r>
              <a:rPr lang="kk-KZ" altLang="ja-JP" dirty="0"/>
              <a:t>. </a:t>
            </a:r>
            <a:r>
              <a:rPr lang="kk-KZ" altLang="ja-JP" dirty="0" err="1"/>
              <a:t>Во-первых</a:t>
            </a:r>
            <a:r>
              <a:rPr lang="kk-KZ" altLang="ja-JP" dirty="0"/>
              <a:t>, </a:t>
            </a:r>
            <a:r>
              <a:rPr lang="kk-KZ" altLang="ja-JP" dirty="0" err="1"/>
              <a:t>первый</a:t>
            </a:r>
            <a:r>
              <a:rPr lang="kk-KZ" altLang="ja-JP" dirty="0"/>
              <a:t> </a:t>
            </a:r>
            <a:r>
              <a:rPr lang="kk-KZ" altLang="ja-JP" dirty="0" err="1"/>
              <a:t>образец</a:t>
            </a:r>
            <a:r>
              <a:rPr lang="kk-KZ" altLang="ja-JP" dirty="0"/>
              <a:t> </a:t>
            </a:r>
            <a:r>
              <a:rPr lang="kk-KZ" altLang="ja-JP" dirty="0" err="1"/>
              <a:t>объекта</a:t>
            </a:r>
            <a:r>
              <a:rPr lang="kk-KZ" altLang="ja-JP" dirty="0"/>
              <a:t> </a:t>
            </a:r>
            <a:r>
              <a:rPr lang="kk-KZ" altLang="ja-JP" dirty="0" err="1"/>
              <a:t>используется</a:t>
            </a:r>
            <a:r>
              <a:rPr lang="kk-KZ" altLang="ja-JP" dirty="0"/>
              <a:t> </a:t>
            </a:r>
            <a:r>
              <a:rPr lang="kk-KZ" altLang="ja-JP" dirty="0" err="1"/>
              <a:t>в</a:t>
            </a:r>
            <a:r>
              <a:rPr lang="kk-KZ" altLang="ja-JP" dirty="0"/>
              <a:t> </a:t>
            </a:r>
            <a:r>
              <a:rPr lang="kk-KZ" altLang="ja-JP" dirty="0" err="1"/>
              <a:t>качестве</a:t>
            </a:r>
            <a:r>
              <a:rPr lang="kk-KZ" altLang="ja-JP" dirty="0"/>
              <a:t> </a:t>
            </a:r>
            <a:r>
              <a:rPr lang="kk-KZ" altLang="ja-JP" dirty="0" err="1"/>
              <a:t>первого</a:t>
            </a:r>
            <a:r>
              <a:rPr lang="kk-KZ" altLang="ja-JP" dirty="0"/>
              <a:t> </a:t>
            </a:r>
            <a:r>
              <a:rPr lang="kk-KZ" altLang="ja-JP" dirty="0" err="1"/>
              <a:t>центра</a:t>
            </a:r>
            <a:r>
              <a:rPr lang="kk-KZ" altLang="ja-JP" dirty="0"/>
              <a:t> </a:t>
            </a:r>
            <a:r>
              <a:rPr lang="kk-KZ" altLang="ja-JP" dirty="0" err="1"/>
              <a:t>кластера</a:t>
            </a:r>
            <a:r>
              <a:rPr lang="kk-KZ" altLang="ja-JP" dirty="0"/>
              <a:t>, а </a:t>
            </a:r>
            <a:r>
              <a:rPr lang="kk-KZ" altLang="ja-JP" dirty="0" err="1"/>
              <a:t>второй</a:t>
            </a:r>
            <a:r>
              <a:rPr lang="kk-KZ" altLang="ja-JP" dirty="0"/>
              <a:t> центр </a:t>
            </a:r>
            <a:r>
              <a:rPr lang="kk-KZ" altLang="ja-JP" dirty="0" err="1"/>
              <a:t>кластера</a:t>
            </a:r>
            <a:r>
              <a:rPr lang="kk-KZ" altLang="ja-JP" dirty="0"/>
              <a:t> </a:t>
            </a:r>
            <a:r>
              <a:rPr lang="kk-KZ" altLang="ja-JP" dirty="0" err="1"/>
              <a:t>выбирается</a:t>
            </a:r>
            <a:r>
              <a:rPr lang="kk-KZ" altLang="ja-JP" dirty="0"/>
              <a:t> </a:t>
            </a:r>
            <a:r>
              <a:rPr lang="kk-KZ" altLang="ja-JP" dirty="0" err="1"/>
              <a:t>как</a:t>
            </a:r>
            <a:r>
              <a:rPr lang="kk-KZ" altLang="ja-JP" dirty="0"/>
              <a:t> </a:t>
            </a:r>
            <a:r>
              <a:rPr lang="kk-KZ" altLang="ja-JP" dirty="0" err="1"/>
              <a:t>второй</a:t>
            </a:r>
            <a:r>
              <a:rPr lang="kk-KZ" altLang="ja-JP" dirty="0"/>
              <a:t> центр </a:t>
            </a:r>
            <a:r>
              <a:rPr lang="kk-KZ" altLang="ja-JP" dirty="0" err="1"/>
              <a:t>кластера</a:t>
            </a:r>
            <a:r>
              <a:rPr lang="kk-KZ" altLang="ja-JP" dirty="0"/>
              <a:t>, </a:t>
            </a:r>
            <a:r>
              <a:rPr lang="kk-KZ" altLang="ja-JP" dirty="0" err="1"/>
              <a:t>который</a:t>
            </a:r>
            <a:r>
              <a:rPr lang="kk-KZ" altLang="ja-JP" dirty="0"/>
              <a:t> </a:t>
            </a:r>
            <a:r>
              <a:rPr lang="kk-KZ" altLang="ja-JP" dirty="0" err="1"/>
              <a:t>находится</a:t>
            </a:r>
            <a:r>
              <a:rPr lang="kk-KZ" altLang="ja-JP" dirty="0"/>
              <a:t> </a:t>
            </a:r>
            <a:r>
              <a:rPr lang="kk-KZ" altLang="ja-JP" dirty="0" err="1"/>
              <a:t>дальше</a:t>
            </a:r>
            <a:r>
              <a:rPr lang="kk-KZ" altLang="ja-JP" dirty="0"/>
              <a:t> </a:t>
            </a:r>
            <a:r>
              <a:rPr lang="kk-KZ" altLang="ja-JP" dirty="0" err="1"/>
              <a:t>всего</a:t>
            </a:r>
            <a:r>
              <a:rPr lang="kk-KZ" altLang="ja-JP" dirty="0"/>
              <a:t> от </a:t>
            </a:r>
            <a:r>
              <a:rPr lang="kk-KZ" altLang="ja-JP" dirty="0" err="1"/>
              <a:t>первого</a:t>
            </a:r>
            <a:r>
              <a:rPr lang="kk-KZ" altLang="ja-JP" dirty="0"/>
              <a:t> </a:t>
            </a:r>
            <a:r>
              <a:rPr lang="kk-KZ" altLang="ja-JP" dirty="0" err="1"/>
              <a:t>центра</a:t>
            </a:r>
            <a:r>
              <a:rPr lang="kk-KZ" altLang="ja-JP" dirty="0"/>
              <a:t> </a:t>
            </a:r>
            <a:r>
              <a:rPr lang="kk-KZ" altLang="ja-JP" dirty="0" err="1"/>
              <a:t>кластера</a:t>
            </a:r>
            <a:r>
              <a:rPr lang="kk-KZ" altLang="ja-JP" dirty="0"/>
              <a:t>, а </a:t>
            </a:r>
            <a:r>
              <a:rPr lang="kk-KZ" altLang="ja-JP" dirty="0" err="1"/>
              <a:t>затем</a:t>
            </a:r>
            <a:r>
              <a:rPr lang="kk-KZ" altLang="ja-JP" dirty="0"/>
              <a:t> </a:t>
            </a:r>
            <a:r>
              <a:rPr lang="kk-KZ" altLang="ja-JP" dirty="0" err="1"/>
              <a:t>определяются</a:t>
            </a:r>
            <a:r>
              <a:rPr lang="kk-KZ" altLang="ja-JP" dirty="0"/>
              <a:t> </a:t>
            </a:r>
            <a:r>
              <a:rPr lang="kk-KZ" altLang="ja-JP" dirty="0" err="1"/>
              <a:t>другие</a:t>
            </a:r>
            <a:r>
              <a:rPr lang="kk-KZ" altLang="ja-JP" dirty="0"/>
              <a:t> </a:t>
            </a:r>
            <a:r>
              <a:rPr lang="kk-KZ" altLang="ja-JP" dirty="0" err="1"/>
              <a:t>кластеры</a:t>
            </a:r>
            <a:r>
              <a:rPr lang="kk-KZ" altLang="ja-JP" dirty="0"/>
              <a:t>. Центр, </a:t>
            </a:r>
            <a:r>
              <a:rPr lang="kk-KZ" altLang="ja-JP" dirty="0" err="1"/>
              <a:t>пока</a:t>
            </a:r>
            <a:r>
              <a:rPr lang="kk-KZ" altLang="ja-JP" dirty="0"/>
              <a:t> не </a:t>
            </a:r>
            <a:r>
              <a:rPr lang="kk-KZ" altLang="ja-JP" dirty="0" err="1"/>
              <a:t>будут</a:t>
            </a:r>
            <a:r>
              <a:rPr lang="kk-KZ" altLang="ja-JP" dirty="0"/>
              <a:t> </a:t>
            </a:r>
            <a:r>
              <a:rPr lang="kk-KZ" altLang="ja-JP" dirty="0" err="1"/>
              <a:t>созданы</a:t>
            </a:r>
            <a:r>
              <a:rPr lang="kk-KZ" altLang="ja-JP" dirty="0"/>
              <a:t> </a:t>
            </a:r>
            <a:r>
              <a:rPr lang="kk-KZ" altLang="ja-JP" dirty="0" err="1"/>
              <a:t>новые</a:t>
            </a:r>
            <a:r>
              <a:rPr lang="kk-KZ" altLang="ja-JP" dirty="0"/>
              <a:t> </a:t>
            </a:r>
            <a:r>
              <a:rPr lang="kk-KZ" altLang="ja-JP" dirty="0" err="1"/>
              <a:t>кластерные</a:t>
            </a:r>
            <a:r>
              <a:rPr lang="kk-KZ" altLang="ja-JP" dirty="0"/>
              <a:t> </a:t>
            </a:r>
            <a:r>
              <a:rPr lang="kk-KZ" altLang="ja-JP" dirty="0" err="1"/>
              <a:t>центры</a:t>
            </a:r>
            <a:r>
              <a:rPr lang="kk-KZ" altLang="ja-JP" dirty="0"/>
              <a:t>. </a:t>
            </a:r>
            <a:r>
              <a:rPr lang="kk-KZ" altLang="ja-JP" dirty="0" err="1"/>
              <a:t>Наконец</a:t>
            </a:r>
            <a:r>
              <a:rPr lang="kk-KZ" altLang="ja-JP" dirty="0"/>
              <a:t>, </a:t>
            </a:r>
            <a:r>
              <a:rPr lang="kk-KZ" altLang="ja-JP" dirty="0" err="1"/>
              <a:t>образец</a:t>
            </a:r>
            <a:r>
              <a:rPr lang="kk-KZ" altLang="ja-JP" dirty="0"/>
              <a:t> </a:t>
            </a:r>
            <a:r>
              <a:rPr lang="kk-KZ" altLang="ja-JP" dirty="0" err="1"/>
              <a:t>классифицируется</a:t>
            </a:r>
            <a:r>
              <a:rPr lang="kk-KZ" altLang="ja-JP" dirty="0"/>
              <a:t> </a:t>
            </a:r>
            <a:r>
              <a:rPr lang="kk-KZ" altLang="ja-JP" dirty="0" err="1"/>
              <a:t>в</a:t>
            </a:r>
            <a:r>
              <a:rPr lang="kk-KZ" altLang="ja-JP" dirty="0"/>
              <a:t> </a:t>
            </a:r>
            <a:r>
              <a:rPr lang="kk-KZ" altLang="ja-JP" dirty="0" err="1"/>
              <a:t>ближайший</a:t>
            </a:r>
            <a:r>
              <a:rPr lang="kk-KZ" altLang="ja-JP" dirty="0"/>
              <a:t> класс </a:t>
            </a:r>
            <a:r>
              <a:rPr lang="kk-KZ" altLang="ja-JP" dirty="0" err="1"/>
              <a:t>в</a:t>
            </a:r>
            <a:r>
              <a:rPr lang="kk-KZ" altLang="ja-JP" dirty="0"/>
              <a:t> </a:t>
            </a:r>
            <a:r>
              <a:rPr lang="kk-KZ" altLang="ja-JP" dirty="0" err="1"/>
              <a:t>соответствии</a:t>
            </a:r>
            <a:r>
              <a:rPr lang="kk-KZ" altLang="ja-JP" dirty="0"/>
              <a:t> </a:t>
            </a:r>
            <a:r>
              <a:rPr lang="kk-KZ" altLang="ja-JP" dirty="0" err="1"/>
              <a:t>с</a:t>
            </a:r>
            <a:r>
              <a:rPr lang="kk-KZ" altLang="ja-JP" dirty="0"/>
              <a:t> </a:t>
            </a:r>
            <a:r>
              <a:rPr lang="kk-KZ" altLang="ja-JP" dirty="0" err="1"/>
              <a:t>принципом</a:t>
            </a:r>
            <a:r>
              <a:rPr lang="kk-KZ" altLang="ja-JP" dirty="0"/>
              <a:t> </a:t>
            </a:r>
            <a:r>
              <a:rPr lang="kk-KZ" altLang="ja-JP" dirty="0" err="1"/>
              <a:t>минимального</a:t>
            </a:r>
            <a:r>
              <a:rPr lang="kk-KZ" altLang="ja-JP" dirty="0"/>
              <a:t> </a:t>
            </a:r>
            <a:r>
              <a:rPr lang="kk-KZ" altLang="ja-JP" dirty="0" err="1"/>
              <a:t>расстояния</a:t>
            </a:r>
            <a:r>
              <a:rPr lang="kk-KZ" altLang="ja-JP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7860-4DBF-A746-BAED-9ECEB16C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</a:t>
            </a:r>
            <a:r>
              <a:rPr lang="ru-RU" dirty="0"/>
              <a:t>Вопрос </a:t>
            </a:r>
            <a:r>
              <a:rPr lang="en-US" dirty="0"/>
              <a:t>1: </a:t>
            </a:r>
            <a:r>
              <a:rPr lang="kk-KZ" dirty="0" err="1"/>
              <a:t>что</a:t>
            </a:r>
            <a:r>
              <a:rPr lang="kk-KZ" dirty="0"/>
              <a:t> </a:t>
            </a:r>
            <a:r>
              <a:rPr lang="kk-KZ" dirty="0" err="1"/>
              <a:t>означает</a:t>
            </a:r>
            <a:r>
              <a:rPr lang="kk-KZ" dirty="0"/>
              <a:t> класс?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AA91E-1776-904D-8FBB-56655C78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k-KZ" dirty="0"/>
              <a:t>У нас </a:t>
            </a:r>
            <a:r>
              <a:rPr lang="kk-KZ" dirty="0" err="1"/>
              <a:t>есть</a:t>
            </a:r>
            <a:r>
              <a:rPr lang="kk-KZ" dirty="0"/>
              <a:t> </a:t>
            </a:r>
            <a:r>
              <a:rPr lang="kk-KZ" dirty="0" err="1"/>
              <a:t>несколько</a:t>
            </a:r>
            <a:r>
              <a:rPr lang="kk-KZ" dirty="0"/>
              <a:t> </a:t>
            </a:r>
            <a:r>
              <a:rPr lang="kk-KZ" dirty="0" err="1"/>
              <a:t>классов</a:t>
            </a:r>
            <a:r>
              <a:rPr lang="kk-KZ" dirty="0"/>
              <a:t> </a:t>
            </a:r>
            <a:r>
              <a:rPr lang="kk-KZ" dirty="0" err="1"/>
              <a:t>как</a:t>
            </a:r>
            <a:r>
              <a:rPr lang="kk-KZ" dirty="0"/>
              <a:t> </a:t>
            </a:r>
            <a:r>
              <a:rPr lang="kk-KZ" dirty="0" err="1"/>
              <a:t>в</a:t>
            </a:r>
            <a:r>
              <a:rPr lang="kk-KZ" dirty="0"/>
              <a:t> </a:t>
            </a:r>
            <a:r>
              <a:rPr lang="kk-KZ" dirty="0" err="1"/>
              <a:t>университетах</a:t>
            </a:r>
            <a:r>
              <a:rPr lang="kk-KZ" dirty="0"/>
              <a:t>, </a:t>
            </a:r>
            <a:r>
              <a:rPr lang="kk-KZ" dirty="0" err="1"/>
              <a:t>так</a:t>
            </a:r>
            <a:r>
              <a:rPr lang="kk-KZ" dirty="0"/>
              <a:t> и </a:t>
            </a:r>
            <a:r>
              <a:rPr lang="kk-KZ" dirty="0" err="1"/>
              <a:t>в</a:t>
            </a:r>
            <a:r>
              <a:rPr lang="kk-KZ" dirty="0"/>
              <a:t> </a:t>
            </a:r>
            <a:r>
              <a:rPr lang="kk-KZ" dirty="0" err="1"/>
              <a:t>школах</a:t>
            </a:r>
            <a:r>
              <a:rPr lang="kk-KZ" dirty="0"/>
              <a:t>, </a:t>
            </a:r>
            <a:r>
              <a:rPr lang="kk-KZ" dirty="0" err="1"/>
              <a:t>как</a:t>
            </a:r>
            <a:r>
              <a:rPr lang="kk-KZ" dirty="0"/>
              <a:t> </a:t>
            </a:r>
            <a:r>
              <a:rPr lang="kk-KZ" dirty="0" err="1"/>
              <a:t>мы</a:t>
            </a:r>
            <a:r>
              <a:rPr lang="kk-KZ" dirty="0"/>
              <a:t> </a:t>
            </a:r>
            <a:r>
              <a:rPr lang="kk-KZ" dirty="0" err="1"/>
              <a:t>можем</a:t>
            </a:r>
            <a:r>
              <a:rPr lang="kk-KZ" dirty="0"/>
              <a:t> </a:t>
            </a:r>
            <a:r>
              <a:rPr lang="kk-KZ" dirty="0" err="1"/>
              <a:t>отличать</a:t>
            </a:r>
            <a:r>
              <a:rPr lang="kk-KZ" dirty="0"/>
              <a:t> </a:t>
            </a:r>
            <a:r>
              <a:rPr lang="kk-KZ" dirty="0" err="1"/>
              <a:t>объекты</a:t>
            </a:r>
            <a:r>
              <a:rPr lang="kk-KZ" dirty="0"/>
              <a:t> от </a:t>
            </a:r>
            <a:r>
              <a:rPr lang="kk-KZ" dirty="0" err="1"/>
              <a:t>этих</a:t>
            </a:r>
            <a:r>
              <a:rPr lang="kk-KZ" dirty="0"/>
              <a:t> </a:t>
            </a:r>
            <a:r>
              <a:rPr lang="kk-KZ" dirty="0" err="1"/>
              <a:t>классов</a:t>
            </a:r>
            <a:r>
              <a:rPr lang="kk-KZ" dirty="0"/>
              <a:t>?</a:t>
            </a:r>
          </a:p>
          <a:p>
            <a:endParaRPr lang="kk-KZ" dirty="0"/>
          </a:p>
          <a:p>
            <a:endParaRPr lang="kk-KZ" dirty="0"/>
          </a:p>
          <a:p>
            <a:r>
              <a:rPr lang="kk-KZ" dirty="0" err="1"/>
              <a:t>Советы</a:t>
            </a:r>
            <a:r>
              <a:rPr lang="kk-KZ" dirty="0"/>
              <a:t>: </a:t>
            </a:r>
            <a:r>
              <a:rPr lang="kk-KZ" dirty="0" err="1"/>
              <a:t>расстояние</a:t>
            </a:r>
            <a:r>
              <a:rPr lang="kk-KZ" dirty="0"/>
              <a:t>, </a:t>
            </a:r>
            <a:r>
              <a:rPr lang="kk-KZ" dirty="0" err="1"/>
              <a:t>максимальное</a:t>
            </a:r>
            <a:r>
              <a:rPr lang="kk-KZ" dirty="0"/>
              <a:t> и </a:t>
            </a:r>
            <a:r>
              <a:rPr lang="kk-KZ" dirty="0" err="1"/>
              <a:t>минимальное</a:t>
            </a:r>
            <a:r>
              <a:rPr lang="kk-KZ" dirty="0"/>
              <a:t> </a:t>
            </a:r>
            <a:r>
              <a:rPr lang="kk-KZ" dirty="0" err="1"/>
              <a:t>расстояние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1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1.3 </a:t>
            </a:r>
            <a:r>
              <a:rPr lang="kk-KZ" altLang="zh-Hans" dirty="0" err="1"/>
              <a:t>Евклидово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расстояние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879EA2-0306-A44D-87B4-073E8D6AD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4" y="1824709"/>
            <a:ext cx="10548663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k-KZ" sz="2000" dirty="0" err="1"/>
              <a:t>Предположим</a:t>
            </a:r>
            <a:r>
              <a:rPr lang="kk-KZ" sz="2000" dirty="0"/>
              <a:t>, </a:t>
            </a:r>
            <a:r>
              <a:rPr lang="kk-KZ" sz="2000" dirty="0" err="1"/>
              <a:t>что</a:t>
            </a:r>
            <a:r>
              <a:rPr lang="kk-KZ" sz="2000" dirty="0"/>
              <a:t> </a:t>
            </a:r>
            <a:r>
              <a:rPr lang="kk-KZ" sz="2000" dirty="0" err="1"/>
              <a:t>мы</a:t>
            </a:r>
            <a:r>
              <a:rPr lang="kk-KZ" sz="2000" dirty="0"/>
              <a:t> </a:t>
            </a:r>
            <a:r>
              <a:rPr lang="kk-KZ" sz="2000" dirty="0" err="1"/>
              <a:t>имеем</a:t>
            </a:r>
            <a:r>
              <a:rPr lang="kk-KZ" sz="2000" dirty="0"/>
              <a:t> </a:t>
            </a:r>
            <a:r>
              <a:rPr lang="kk-KZ" sz="2000" dirty="0" err="1"/>
              <a:t>измерения</a:t>
            </a:r>
            <a:r>
              <a:rPr lang="kk-KZ" sz="2000" dirty="0"/>
              <a:t> </a:t>
            </a:r>
            <a:r>
              <a:rPr lang="en-US" sz="2000" dirty="0" err="1"/>
              <a:t>xik</a:t>
            </a:r>
            <a:r>
              <a:rPr lang="en-US" sz="2000" dirty="0"/>
              <a:t>, </a:t>
            </a:r>
            <a:r>
              <a:rPr lang="en-US" sz="2000" dirty="0" err="1"/>
              <a:t>i</a:t>
            </a:r>
            <a:r>
              <a:rPr lang="en-US" sz="2000" dirty="0"/>
              <a:t> = 1, ..., N, </a:t>
            </a:r>
            <a:r>
              <a:rPr lang="kk-KZ" sz="2000" dirty="0"/>
              <a:t>от </a:t>
            </a:r>
            <a:r>
              <a:rPr lang="kk-KZ" sz="2000" dirty="0" err="1"/>
              <a:t>переменных</a:t>
            </a:r>
            <a:r>
              <a:rPr lang="kk-KZ" sz="2000" dirty="0"/>
              <a:t> </a:t>
            </a:r>
            <a:r>
              <a:rPr lang="en-US" sz="2000" dirty="0"/>
              <a:t>k = 1, ..., p (</a:t>
            </a:r>
            <a:r>
              <a:rPr lang="kk-KZ" sz="2000" dirty="0" err="1"/>
              <a:t>также</a:t>
            </a:r>
            <a:r>
              <a:rPr lang="kk-KZ" sz="2000" dirty="0"/>
              <a:t> </a:t>
            </a:r>
            <a:r>
              <a:rPr lang="kk-KZ" sz="2000" dirty="0" err="1"/>
              <a:t>называемых</a:t>
            </a:r>
            <a:r>
              <a:rPr lang="kk-KZ" sz="2000" dirty="0"/>
              <a:t> </a:t>
            </a:r>
            <a:r>
              <a:rPr lang="kk-KZ" sz="2000" dirty="0" err="1"/>
              <a:t>атрибутами</a:t>
            </a:r>
            <a:r>
              <a:rPr lang="kk-KZ" sz="2000" dirty="0"/>
              <a:t>).</a:t>
            </a:r>
          </a:p>
          <a:p>
            <a:pPr marL="0" indent="0">
              <a:buNone/>
            </a:pPr>
            <a:r>
              <a:rPr lang="kk-KZ" sz="2000" dirty="0" err="1"/>
              <a:t>Евклидово</a:t>
            </a:r>
            <a:r>
              <a:rPr lang="kk-KZ" sz="2000" dirty="0"/>
              <a:t> </a:t>
            </a:r>
            <a:r>
              <a:rPr lang="kk-KZ" sz="2000" dirty="0" err="1"/>
              <a:t>расстояние</a:t>
            </a:r>
            <a:r>
              <a:rPr lang="kk-KZ" sz="2000" dirty="0"/>
              <a:t> </a:t>
            </a:r>
            <a:r>
              <a:rPr lang="kk-KZ" sz="2000" dirty="0" err="1"/>
              <a:t>между</a:t>
            </a:r>
            <a:r>
              <a:rPr lang="kk-KZ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-</a:t>
            </a:r>
            <a:r>
              <a:rPr lang="kk-KZ" sz="2000" dirty="0" err="1"/>
              <a:t>м</a:t>
            </a:r>
            <a:r>
              <a:rPr lang="kk-KZ" sz="2000" dirty="0"/>
              <a:t> и </a:t>
            </a:r>
            <a:r>
              <a:rPr lang="en-US" sz="2000" dirty="0"/>
              <a:t>j-</a:t>
            </a:r>
            <a:r>
              <a:rPr lang="kk-KZ" sz="2000" dirty="0" err="1"/>
              <a:t>м</a:t>
            </a:r>
            <a:r>
              <a:rPr lang="kk-KZ" sz="2000" dirty="0"/>
              <a:t> </a:t>
            </a:r>
            <a:r>
              <a:rPr lang="kk-KZ" sz="2000" dirty="0" err="1"/>
              <a:t>объектами</a:t>
            </a:r>
            <a:r>
              <a:rPr lang="kk-KZ" sz="2000" dirty="0"/>
              <a:t>:</a:t>
            </a:r>
            <a:endParaRPr lang="en-US" altLang="zh-Hans" sz="2000" dirty="0"/>
          </a:p>
          <a:p>
            <a:pPr marL="0" indent="0">
              <a:buNone/>
            </a:pPr>
            <a:endParaRPr lang="en-US" altLang="zh-Hans" sz="2000" dirty="0"/>
          </a:p>
          <a:p>
            <a:pPr marL="0" indent="0">
              <a:buNone/>
            </a:pPr>
            <a:endParaRPr lang="kk-KZ" altLang="zh-Hans" sz="2000" dirty="0"/>
          </a:p>
          <a:p>
            <a:pPr marL="0" indent="0">
              <a:buNone/>
            </a:pPr>
            <a:endParaRPr lang="kk-KZ" altLang="zh-Hans" sz="2000" dirty="0"/>
          </a:p>
          <a:p>
            <a:pPr marL="0" indent="0">
              <a:buNone/>
            </a:pPr>
            <a:r>
              <a:rPr lang="kk-KZ" altLang="zh-Hans" sz="2000" dirty="0" err="1"/>
              <a:t>для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каждой</a:t>
            </a:r>
            <a:r>
              <a:rPr lang="kk-KZ" altLang="zh-Hans" sz="2000" dirty="0"/>
              <a:t> пары </a:t>
            </a:r>
            <a:r>
              <a:rPr lang="kk-KZ" altLang="zh-Hans" sz="2000" dirty="0" err="1"/>
              <a:t>наблюдений</a:t>
            </a:r>
            <a:r>
              <a:rPr lang="kk-KZ" altLang="zh-Hans" sz="2000" dirty="0"/>
              <a:t> (</a:t>
            </a:r>
            <a:r>
              <a:rPr lang="en-US" altLang="zh-Hans" sz="2000" dirty="0" err="1"/>
              <a:t>i</a:t>
            </a:r>
            <a:r>
              <a:rPr lang="en-US" altLang="zh-Hans" sz="2000" dirty="0"/>
              <a:t>, j).</a:t>
            </a:r>
          </a:p>
          <a:p>
            <a:pPr marL="0" indent="0">
              <a:buNone/>
            </a:pPr>
            <a:r>
              <a:rPr lang="kk-KZ" altLang="zh-Hans" sz="2000" dirty="0" err="1"/>
              <a:t>Весовое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евклидово</a:t>
            </a:r>
            <a:r>
              <a:rPr lang="kk-KZ" altLang="zh-Hans" sz="2000" dirty="0"/>
              <a:t> </a:t>
            </a:r>
            <a:r>
              <a:rPr lang="kk-KZ" altLang="zh-Hans" sz="2000" dirty="0" err="1"/>
              <a:t>расстояние</a:t>
            </a:r>
            <a:r>
              <a:rPr lang="kk-KZ" altLang="zh-Hans" sz="2000" dirty="0"/>
              <a:t>:</a:t>
            </a:r>
            <a:endParaRPr lang="en-US" altLang="zh-Hans" sz="2000" dirty="0"/>
          </a:p>
          <a:p>
            <a:pPr marL="0" indent="0">
              <a:buNone/>
            </a:pPr>
            <a:endParaRPr lang="ru-RU" altLang="zh-Hans" sz="2000" dirty="0"/>
          </a:p>
          <a:p>
            <a:pPr marL="0" indent="0">
              <a:buNone/>
            </a:pPr>
            <a:endParaRPr lang="en-US" altLang="zh-Hans" sz="2000" dirty="0"/>
          </a:p>
          <a:p>
            <a:pPr marL="0" indent="0">
              <a:buNone/>
            </a:pPr>
            <a:r>
              <a:rPr lang="kk-KZ" sz="2000" dirty="0" err="1"/>
              <a:t>Если</a:t>
            </a:r>
            <a:r>
              <a:rPr lang="kk-KZ" sz="2000" dirty="0"/>
              <a:t> масштабы </a:t>
            </a:r>
            <a:r>
              <a:rPr lang="kk-KZ" sz="2000" dirty="0" err="1"/>
              <a:t>атрибутов</a:t>
            </a:r>
            <a:r>
              <a:rPr lang="kk-KZ" sz="2000" dirty="0"/>
              <a:t> </a:t>
            </a:r>
            <a:r>
              <a:rPr lang="kk-KZ" sz="2000" dirty="0" err="1"/>
              <a:t>существенно</a:t>
            </a:r>
            <a:r>
              <a:rPr lang="kk-KZ" sz="2000" dirty="0"/>
              <a:t> </a:t>
            </a:r>
            <a:r>
              <a:rPr lang="kk-KZ" sz="2000" dirty="0" err="1"/>
              <a:t>различаются</a:t>
            </a:r>
            <a:r>
              <a:rPr lang="kk-KZ" sz="2000" dirty="0"/>
              <a:t>, </a:t>
            </a:r>
            <a:r>
              <a:rPr lang="kk-KZ" sz="2000" dirty="0" err="1"/>
              <a:t>необходима</a:t>
            </a:r>
            <a:r>
              <a:rPr lang="kk-KZ" sz="2000" dirty="0"/>
              <a:t> стандартизация.</a:t>
            </a:r>
            <a:endParaRPr lang="en-US" altLang="zh-Han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6BCF1-638C-A843-83D4-AF7051BE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66" y="3230010"/>
            <a:ext cx="2267743" cy="872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DE1A64-27AE-1042-BFE5-A44C72C1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6" y="5373216"/>
            <a:ext cx="2195238" cy="7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altLang="zh-Hans" dirty="0"/>
              <a:t>1.3 </a:t>
            </a:r>
            <a:r>
              <a:rPr lang="kk-KZ" altLang="zh-Hans" dirty="0" err="1"/>
              <a:t>Евклидова</a:t>
            </a:r>
            <a:r>
              <a:rPr lang="kk-KZ" altLang="zh-Hans" dirty="0"/>
              <a:t> </a:t>
            </a:r>
            <a:r>
              <a:rPr lang="kk-KZ" altLang="zh-Hans" dirty="0" err="1"/>
              <a:t>Примеры</a:t>
            </a:r>
            <a:r>
              <a:rPr lang="kk-KZ" altLang="zh-Hans" dirty="0"/>
              <a:t> </a:t>
            </a:r>
            <a:r>
              <a:rPr lang="kk-KZ" altLang="zh-Hans" dirty="0" err="1"/>
              <a:t>расстояний</a:t>
            </a:r>
            <a:r>
              <a:rPr lang="kk-KZ" altLang="zh-Hans" dirty="0"/>
              <a:t>: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879EA2-0306-A44D-87B4-073E8D6AD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97868" y="1772816"/>
            <a:ext cx="10548663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 </a:t>
            </a:r>
          </a:p>
          <a:p>
            <a:endParaRPr lang="en-US" dirty="0"/>
          </a:p>
          <a:p>
            <a:r>
              <a:rPr lang="ru-RU" dirty="0"/>
              <a:t>У нас есть </a:t>
            </a:r>
            <a:r>
              <a:rPr lang="en-US" dirty="0"/>
              <a:t>  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k-KZ" dirty="0" err="1"/>
              <a:t>Рассчитайте</a:t>
            </a:r>
            <a:r>
              <a:rPr lang="kk-KZ" dirty="0"/>
              <a:t> </a:t>
            </a:r>
            <a:r>
              <a:rPr lang="kk-KZ" dirty="0" err="1"/>
              <a:t>расстояния</a:t>
            </a:r>
            <a:r>
              <a:rPr lang="kk-KZ" dirty="0"/>
              <a:t> </a:t>
            </a:r>
            <a:r>
              <a:rPr lang="kk-KZ" dirty="0" err="1"/>
              <a:t>Евклидана</a:t>
            </a:r>
            <a:r>
              <a:rPr lang="kk-KZ" dirty="0"/>
              <a:t>.</a:t>
            </a:r>
            <a:r>
              <a:rPr lang="en-US" dirty="0"/>
              <a:t> 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350C5-CEBD-DD4F-8AED-8CC297C1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2564904"/>
            <a:ext cx="2304256" cy="12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1.3 Euclidean Distance examples: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4879EA2-0306-A44D-87B4-073E8D6AD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9876" y="1772816"/>
            <a:ext cx="10548663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 </a:t>
            </a:r>
          </a:p>
          <a:p>
            <a:endParaRPr lang="en-US" dirty="0"/>
          </a:p>
          <a:p>
            <a:r>
              <a:rPr lang="kk-KZ" dirty="0"/>
              <a:t>У нас </a:t>
            </a:r>
            <a:r>
              <a:rPr lang="kk-KZ" dirty="0" err="1"/>
              <a:t>есть</a:t>
            </a:r>
            <a:r>
              <a:rPr lang="kk-KZ" dirty="0"/>
              <a:t> </a:t>
            </a:r>
            <a:r>
              <a:rPr lang="en-US" dirty="0"/>
              <a:t>  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k-KZ" dirty="0" err="1"/>
              <a:t>Рассчитаем</a:t>
            </a:r>
            <a:r>
              <a:rPr lang="kk-KZ" dirty="0"/>
              <a:t> </a:t>
            </a:r>
            <a:r>
              <a:rPr lang="kk-KZ" dirty="0" err="1"/>
              <a:t>расстояния</a:t>
            </a:r>
            <a:r>
              <a:rPr lang="kk-KZ" dirty="0"/>
              <a:t> </a:t>
            </a:r>
            <a:r>
              <a:rPr lang="kk-KZ" dirty="0" err="1"/>
              <a:t>Евклидана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  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350C5-CEBD-DD4F-8AED-8CC297C1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2564904"/>
            <a:ext cx="2304256" cy="1231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3802FA-296C-7F4A-B3C6-E962E9B58A8F}"/>
              </a:ext>
            </a:extLst>
          </p:cNvPr>
          <p:cNvSpPr/>
          <p:nvPr/>
        </p:nvSpPr>
        <p:spPr>
          <a:xfrm>
            <a:off x="1522414" y="4686662"/>
            <a:ext cx="6092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k-KZ" dirty="0" err="1">
                <a:latin typeface="Lucida Grande" panose="020B0600040502020204" pitchFamily="34" charset="0"/>
              </a:rPr>
              <a:t>Евклидовы</a:t>
            </a:r>
            <a:r>
              <a:rPr lang="kk-KZ" dirty="0">
                <a:latin typeface="Lucida Grande" panose="020B0600040502020204" pitchFamily="34" charset="0"/>
              </a:rPr>
              <a:t> </a:t>
            </a:r>
            <a:r>
              <a:rPr lang="kk-KZ" dirty="0" err="1">
                <a:latin typeface="Lucida Grande" panose="020B0600040502020204" pitchFamily="34" charset="0"/>
              </a:rPr>
              <a:t>расстояния</a:t>
            </a:r>
            <a:r>
              <a:rPr lang="kk-KZ" dirty="0">
                <a:latin typeface="Lucida Grande" panose="020B0600040502020204" pitchFamily="34" charset="0"/>
              </a:rPr>
              <a:t> </a:t>
            </a:r>
            <a:r>
              <a:rPr lang="en-US" dirty="0">
                <a:latin typeface="Lucida Grande" panose="020B0600040502020204" pitchFamily="34" charset="0"/>
              </a:rPr>
              <a:t>: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E</a:t>
            </a:r>
            <a:r>
              <a:rPr lang="en-US" dirty="0"/>
              <a:t>(1,2) = ((1-1)</a:t>
            </a:r>
            <a:r>
              <a:rPr lang="en-US" baseline="30000" dirty="0"/>
              <a:t>2</a:t>
            </a:r>
            <a:r>
              <a:rPr lang="en-US" dirty="0"/>
              <a:t> + (3-2)</a:t>
            </a:r>
            <a:r>
              <a:rPr lang="en-US" baseline="30000" dirty="0"/>
              <a:t>2</a:t>
            </a:r>
            <a:r>
              <a:rPr lang="en-US" dirty="0"/>
              <a:t> + (1-1)</a:t>
            </a:r>
            <a:r>
              <a:rPr lang="en-US" baseline="30000" dirty="0"/>
              <a:t>2</a:t>
            </a:r>
            <a:r>
              <a:rPr lang="en-US" dirty="0"/>
              <a:t> + (2-2)</a:t>
            </a:r>
            <a:r>
              <a:rPr lang="en-US" baseline="30000" dirty="0"/>
              <a:t>2</a:t>
            </a:r>
            <a:r>
              <a:rPr lang="en-US" dirty="0"/>
              <a:t> + (4-1)</a:t>
            </a:r>
            <a:r>
              <a:rPr lang="en-US" baseline="30000" dirty="0"/>
              <a:t>2</a:t>
            </a:r>
            <a:r>
              <a:rPr lang="en-US" dirty="0"/>
              <a:t>)</a:t>
            </a:r>
            <a:r>
              <a:rPr lang="en-US" baseline="30000" dirty="0"/>
              <a:t>1/2</a:t>
            </a:r>
            <a:r>
              <a:rPr lang="en-US" dirty="0"/>
              <a:t> = 3.162.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E</a:t>
            </a:r>
            <a:r>
              <a:rPr lang="en-US" dirty="0"/>
              <a:t>(1,3) = ((1-2)</a:t>
            </a:r>
            <a:r>
              <a:rPr lang="en-US" baseline="30000" dirty="0"/>
              <a:t>2</a:t>
            </a:r>
            <a:r>
              <a:rPr lang="en-US" dirty="0"/>
              <a:t> + (3-2)</a:t>
            </a:r>
            <a:r>
              <a:rPr lang="en-US" baseline="30000" dirty="0"/>
              <a:t>2</a:t>
            </a:r>
            <a:r>
              <a:rPr lang="en-US" dirty="0"/>
              <a:t> + (1-2)</a:t>
            </a:r>
            <a:r>
              <a:rPr lang="en-US" baseline="30000" dirty="0"/>
              <a:t>2</a:t>
            </a:r>
            <a:r>
              <a:rPr lang="en-US" dirty="0"/>
              <a:t> + (2-2)</a:t>
            </a:r>
            <a:r>
              <a:rPr lang="en-US" baseline="30000" dirty="0"/>
              <a:t>2</a:t>
            </a:r>
            <a:r>
              <a:rPr lang="en-US" dirty="0"/>
              <a:t> + (4-2)</a:t>
            </a:r>
            <a:r>
              <a:rPr lang="en-US" baseline="30000" dirty="0"/>
              <a:t>2</a:t>
            </a:r>
            <a:r>
              <a:rPr lang="en-US" dirty="0"/>
              <a:t>)</a:t>
            </a:r>
            <a:r>
              <a:rPr lang="en-US" baseline="30000" dirty="0"/>
              <a:t>1/2</a:t>
            </a:r>
            <a:r>
              <a:rPr lang="en-US" dirty="0"/>
              <a:t> = 2.646.</a:t>
            </a:r>
          </a:p>
          <a:p>
            <a:r>
              <a:rPr lang="en-US" dirty="0" err="1"/>
              <a:t>d</a:t>
            </a:r>
            <a:r>
              <a:rPr lang="en-US" baseline="-25000" dirty="0" err="1"/>
              <a:t>E</a:t>
            </a:r>
            <a:r>
              <a:rPr lang="en-US" dirty="0"/>
              <a:t>(2,3) = ((1-2)</a:t>
            </a:r>
            <a:r>
              <a:rPr lang="en-US" baseline="30000" dirty="0"/>
              <a:t>2</a:t>
            </a:r>
            <a:r>
              <a:rPr lang="en-US" dirty="0"/>
              <a:t> + (2-2)</a:t>
            </a:r>
            <a:r>
              <a:rPr lang="en-US" baseline="30000" dirty="0"/>
              <a:t>2</a:t>
            </a:r>
            <a:r>
              <a:rPr lang="en-US" dirty="0"/>
              <a:t> + (1-2)</a:t>
            </a:r>
            <a:r>
              <a:rPr lang="en-US" baseline="30000" dirty="0"/>
              <a:t>2</a:t>
            </a:r>
            <a:r>
              <a:rPr lang="en-US" dirty="0"/>
              <a:t> + (2-2)</a:t>
            </a:r>
            <a:r>
              <a:rPr lang="en-US" baseline="30000" dirty="0"/>
              <a:t>2</a:t>
            </a:r>
            <a:r>
              <a:rPr lang="en-US" dirty="0"/>
              <a:t> + (1-2)</a:t>
            </a:r>
            <a:r>
              <a:rPr lang="en-US" baseline="30000" dirty="0"/>
              <a:t>2</a:t>
            </a:r>
            <a:r>
              <a:rPr lang="en-US" dirty="0"/>
              <a:t>)</a:t>
            </a:r>
            <a:r>
              <a:rPr lang="en-US" baseline="30000" dirty="0"/>
              <a:t>1/2</a:t>
            </a:r>
            <a:r>
              <a:rPr lang="en-US" dirty="0"/>
              <a:t> = 1.732.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67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198</TotalTime>
  <Words>1580</Words>
  <Application>Microsoft Macintosh PowerPoint</Application>
  <PresentationFormat>Custom</PresentationFormat>
  <Paragraphs>280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HGｺﾞｼｯｸM</vt:lpstr>
      <vt:lpstr>HG丸ｺﾞｼｯｸM-PRO</vt:lpstr>
      <vt:lpstr>宋体</vt:lpstr>
      <vt:lpstr>华文楷体</vt:lpstr>
      <vt:lpstr>Arial</vt:lpstr>
      <vt:lpstr>Cambria Math</vt:lpstr>
      <vt:lpstr>Consolas</vt:lpstr>
      <vt:lpstr>Corbel</vt:lpstr>
      <vt:lpstr>Courier</vt:lpstr>
      <vt:lpstr>Lucida Grande</vt:lpstr>
      <vt:lpstr>Times New Roman</vt:lpstr>
      <vt:lpstr>Chalkboard 16x9</vt:lpstr>
      <vt:lpstr>Распознавание образов - Алгоритм кластеризации: Алгоритмы максимального и минимального расстояния</vt:lpstr>
      <vt:lpstr>Алгоритм кластеризации - алгоритм максимального и минимального расстояния (экземпляр + код)</vt:lpstr>
      <vt:lpstr>1. Основная идея алгоритма максимального и минимального расстояния</vt:lpstr>
      <vt:lpstr>1. Основная идея алгоритма максимального и минимального расстояния</vt:lpstr>
      <vt:lpstr>1. Основная идея алгоритма максимального и минимального расстояния</vt:lpstr>
      <vt:lpstr>1.2 Вопрос 1: что означает класс?</vt:lpstr>
      <vt:lpstr>1.3 Евклидово расстояние</vt:lpstr>
      <vt:lpstr>1.3 Евклидова Примеры расстояний:</vt:lpstr>
      <vt:lpstr>1.3 Euclidean Distance examples:</vt:lpstr>
      <vt:lpstr>2. Шаги реализации алгоритма </vt:lpstr>
      <vt:lpstr>2.1. Шаги алгоритма максимальной и минимальной дистанционной кластеризации заключаются в следующем:</vt:lpstr>
      <vt:lpstr>PowerPoint Presentation</vt:lpstr>
      <vt:lpstr>3. MATLAB™️ примеры кода  </vt:lpstr>
      <vt:lpstr>3.1 Function info</vt:lpstr>
      <vt:lpstr>3.2 Input Parameters:</vt:lpstr>
      <vt:lpstr>3.3 The loop</vt:lpstr>
      <vt:lpstr>3.4 Classify- first part</vt:lpstr>
      <vt:lpstr>3.4 Classify- second part</vt:lpstr>
      <vt:lpstr>MATLAB codes used above can be downloaded from my Github Page:</vt:lpstr>
      <vt:lpstr>4. Решение проблем</vt:lpstr>
      <vt:lpstr>4.1 3.1. -есеп</vt:lpstr>
      <vt:lpstr>4.2 3.1. –есеп step 1: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4.1 3.2. -есеп</vt:lpstr>
      <vt:lpstr>4.1 3.3. -есеп</vt:lpstr>
      <vt:lpstr>Thanks ! Рахмет ! 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Ара қашықтық функциясының көмегімен жіктеуді негіздеңіз PATTERN CLASSIFICATION BY DISTANCE FUNCTIONS</dc:title>
  <dc:creator>Yaakov Azat</dc:creator>
  <cp:lastModifiedBy>Yaakov Azat</cp:lastModifiedBy>
  <cp:revision>19</cp:revision>
  <dcterms:created xsi:type="dcterms:W3CDTF">2018-04-02T14:02:58Z</dcterms:created>
  <dcterms:modified xsi:type="dcterms:W3CDTF">2018-04-03T11:10:59Z</dcterms:modified>
</cp:coreProperties>
</file>